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5">
  <p:sldMasterIdLst>
    <p:sldMasterId id="2147483648" r:id="rId1"/>
  </p:sldMasterIdLst>
  <p:notesMasterIdLst>
    <p:notesMasterId r:id="rId27"/>
  </p:notesMasterIdLst>
  <p:sldIdLst>
    <p:sldId id="548" r:id="rId3"/>
    <p:sldId id="577" r:id="rId4"/>
    <p:sldId id="578" r:id="rId5"/>
    <p:sldId id="575" r:id="rId6"/>
    <p:sldId id="576" r:id="rId7"/>
    <p:sldId id="579" r:id="rId8"/>
    <p:sldId id="584" r:id="rId9"/>
    <p:sldId id="595" r:id="rId10"/>
    <p:sldId id="596" r:id="rId11"/>
    <p:sldId id="597" r:id="rId12"/>
    <p:sldId id="580" r:id="rId13"/>
    <p:sldId id="582" r:id="rId14"/>
    <p:sldId id="581" r:id="rId15"/>
    <p:sldId id="583" r:id="rId16"/>
    <p:sldId id="585" r:id="rId17"/>
    <p:sldId id="586" r:id="rId18"/>
    <p:sldId id="587" r:id="rId19"/>
    <p:sldId id="589" r:id="rId20"/>
    <p:sldId id="590" r:id="rId21"/>
    <p:sldId id="591" r:id="rId22"/>
    <p:sldId id="592" r:id="rId23"/>
    <p:sldId id="593" r:id="rId24"/>
    <p:sldId id="594" r:id="rId25"/>
    <p:sldId id="574" r:id="rId2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186" autoAdjust="0"/>
  </p:normalViewPr>
  <p:slideViewPr>
    <p:cSldViewPr>
      <p:cViewPr varScale="1">
        <p:scale>
          <a:sx n="74" d="100"/>
          <a:sy n="74" d="100"/>
        </p:scale>
        <p:origin x="576"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1CFD13-1577-4493-84BD-C0FBF9E4F4C9}" type="datetimeFigureOut">
              <a:rPr kumimoji="1" lang="ja-JP" altLang="en-US" smtClean="0"/>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endParaRPr kumimoji="1" lang="ja-JP" altLang="en-US"/>
          </a:p>
          <a:p>
            <a:pPr lvl="1"/>
            <a:r>
              <a:rPr kumimoji="1" lang="ja-JP" altLang="en-US"/>
              <a:t>第 </a:t>
            </a:r>
            <a:r>
              <a:rPr kumimoji="1" lang="en-US" altLang="ja-JP"/>
              <a:t>2 </a:t>
            </a:r>
            <a:r>
              <a:rPr kumimoji="1" lang="ja-JP" altLang="en-US"/>
              <a:t>レベル</a:t>
            </a:r>
            <a:endParaRPr kumimoji="1" lang="ja-JP" altLang="en-US"/>
          </a:p>
          <a:p>
            <a:pPr lvl="2"/>
            <a:r>
              <a:rPr kumimoji="1" lang="ja-JP" altLang="en-US"/>
              <a:t>第 </a:t>
            </a:r>
            <a:r>
              <a:rPr kumimoji="1" lang="en-US" altLang="ja-JP"/>
              <a:t>3 </a:t>
            </a:r>
            <a:r>
              <a:rPr kumimoji="1" lang="ja-JP" altLang="en-US"/>
              <a:t>レベル</a:t>
            </a:r>
            <a:endParaRPr kumimoji="1" lang="ja-JP" altLang="en-US"/>
          </a:p>
          <a:p>
            <a:pPr lvl="3"/>
            <a:r>
              <a:rPr kumimoji="1" lang="ja-JP" altLang="en-US"/>
              <a:t>第 </a:t>
            </a:r>
            <a:r>
              <a:rPr kumimoji="1" lang="en-US" altLang="ja-JP"/>
              <a:t>4 </a:t>
            </a:r>
            <a:r>
              <a:rPr kumimoji="1" lang="ja-JP" altLang="en-US"/>
              <a:t>レベル</a:t>
            </a:r>
            <a:endParaRPr kumimoji="1" lang="ja-JP" altLang="en-US"/>
          </a:p>
          <a:p>
            <a:pPr lvl="4"/>
            <a:r>
              <a:rPr kumimoji="1" lang="ja-JP" altLang="en-US"/>
              <a:t>第 </a:t>
            </a:r>
            <a:r>
              <a:rPr kumimoji="1" lang="en-US" altLang="ja-JP"/>
              <a:t>5 </a:t>
            </a:r>
            <a:r>
              <a:rPr kumimoji="1" lang="ja-JP" altLang="en-US"/>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A858EB-31A6-455A-B85F-89E35AB5A6A6}" type="slidenum">
              <a:rPr kumimoji="1" lang="ja-JP" altLang="en-US" smtClean="0"/>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2"/>
                </a:solidFill>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507067" y="4050843"/>
            <a:ext cx="7766936" cy="1096899"/>
          </a:xfrm>
        </p:spPr>
        <p:txBody>
          <a:bodyPr anchor="t"/>
          <a:lstStyle>
            <a:lvl1pPr marL="0" indent="0" algn="r">
              <a:buNone/>
              <a:defRPr b="1">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p:txBody>
          <a:bodyPr/>
          <a:lstStyle/>
          <a:p>
            <a:fld id="{C6823746-2275-47C3-9EB1-395C1910694F}" type="datetime1">
              <a:rPr kumimoji="1" lang="ja-JP" altLang="en-US" smtClean="0"/>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B9841C-DB28-415D-BD98-1D865182E815}" type="slidenum">
              <a:rPr kumimoji="1" lang="ja-JP" altLang="en-US" smtClean="0"/>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endParaRPr lang="ja-JP" altLang="en-US"/>
          </a:p>
        </p:txBody>
      </p:sp>
      <p:sp>
        <p:nvSpPr>
          <p:cNvPr id="4" name="Date Placeholder 3"/>
          <p:cNvSpPr>
            <a:spLocks noGrp="1"/>
          </p:cNvSpPr>
          <p:nvPr>
            <p:ph type="dt" sz="half" idx="10"/>
          </p:nvPr>
        </p:nvSpPr>
        <p:spPr/>
        <p:txBody>
          <a:bodyPr/>
          <a:lstStyle/>
          <a:p>
            <a:fld id="{8DAD6B46-D0C1-49B0-8DCB-69AB549B06BD}" type="datetime1">
              <a:rPr kumimoji="1" lang="ja-JP" altLang="en-US" smtClean="0"/>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B9841C-DB28-415D-BD98-1D865182E815}" type="slidenum">
              <a:rPr kumimoji="1" lang="ja-JP" altLang="en-US" smtClean="0"/>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9" y="609600"/>
            <a:ext cx="809413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endParaRPr lang="ja-JP" alt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endParaRPr lang="ja-JP" altLang="en-US"/>
          </a:p>
        </p:txBody>
      </p:sp>
      <p:sp>
        <p:nvSpPr>
          <p:cNvPr id="4" name="Date Placeholder 3"/>
          <p:cNvSpPr>
            <a:spLocks noGrp="1"/>
          </p:cNvSpPr>
          <p:nvPr>
            <p:ph type="dt" sz="half" idx="10"/>
          </p:nvPr>
        </p:nvSpPr>
        <p:spPr/>
        <p:txBody>
          <a:bodyPr/>
          <a:lstStyle/>
          <a:p>
            <a:fld id="{0B9B0DDD-E193-4460-851C-0A3FE3A018D0}" type="datetime1">
              <a:rPr kumimoji="1" lang="ja-JP" altLang="en-US" smtClean="0"/>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B9841C-DB28-415D-BD98-1D865182E815}" type="slidenum">
              <a:rPr kumimoji="1" lang="ja-JP" altLang="en-US" smtClean="0"/>
            </a:fld>
            <a:endParaRPr kumimoji="1" lang="ja-JP" altLang="en-US"/>
          </a:p>
        </p:txBody>
      </p:sp>
      <p:sp>
        <p:nvSpPr>
          <p:cNvPr id="20" name="TextBox 19"/>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panose="020B0604020202020204"/>
              </a:rPr>
              <a:t>”</a:t>
            </a:r>
            <a:endParaRPr lang="en-US" sz="1800" dirty="0">
              <a:solidFill>
                <a:schemeClr val="accent1">
                  <a:lumMod val="60000"/>
                  <a:lumOff val="40000"/>
                </a:schemeClr>
              </a:solidFill>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endParaRPr lang="ja-JP" altLang="en-US"/>
          </a:p>
        </p:txBody>
      </p:sp>
      <p:sp>
        <p:nvSpPr>
          <p:cNvPr id="4" name="Date Placeholder 3"/>
          <p:cNvSpPr>
            <a:spLocks noGrp="1"/>
          </p:cNvSpPr>
          <p:nvPr>
            <p:ph type="dt" sz="half" idx="10"/>
          </p:nvPr>
        </p:nvSpPr>
        <p:spPr/>
        <p:txBody>
          <a:bodyPr/>
          <a:lstStyle/>
          <a:p>
            <a:fld id="{CE609EAB-0DC2-46C7-9FC1-42AC328BF60A}" type="datetime1">
              <a:rPr kumimoji="1" lang="ja-JP" altLang="en-US" smtClean="0"/>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B9841C-DB28-415D-BD98-1D865182E815}" type="slidenum">
              <a:rPr kumimoji="1" lang="ja-JP" altLang="en-US" smtClean="0"/>
            </a:fld>
            <a:endParaRPr kumimoji="1"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9" y="609600"/>
            <a:ext cx="809413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endParaRPr lang="ja-JP" alt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endParaRPr lang="ja-JP" altLang="en-US"/>
          </a:p>
        </p:txBody>
      </p:sp>
      <p:sp>
        <p:nvSpPr>
          <p:cNvPr id="4" name="Date Placeholder 3"/>
          <p:cNvSpPr>
            <a:spLocks noGrp="1"/>
          </p:cNvSpPr>
          <p:nvPr>
            <p:ph type="dt" sz="half" idx="10"/>
          </p:nvPr>
        </p:nvSpPr>
        <p:spPr/>
        <p:txBody>
          <a:bodyPr/>
          <a:lstStyle/>
          <a:p>
            <a:fld id="{B3CD67F0-3BC9-411C-9172-3D2CE803079A}" type="datetime1">
              <a:rPr kumimoji="1" lang="ja-JP" altLang="en-US" smtClean="0"/>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B9841C-DB28-415D-BD98-1D865182E815}" type="slidenum">
              <a:rPr kumimoji="1" lang="ja-JP" altLang="en-US" smtClean="0"/>
            </a:fld>
            <a:endParaRPr kumimoji="1" lang="ja-JP" altLang="en-US"/>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endParaRPr lang="ja-JP" alt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endParaRPr lang="ja-JP" altLang="en-US"/>
          </a:p>
        </p:txBody>
      </p:sp>
      <p:sp>
        <p:nvSpPr>
          <p:cNvPr id="4" name="Date Placeholder 3"/>
          <p:cNvSpPr>
            <a:spLocks noGrp="1"/>
          </p:cNvSpPr>
          <p:nvPr>
            <p:ph type="dt" sz="half" idx="10"/>
          </p:nvPr>
        </p:nvSpPr>
        <p:spPr/>
        <p:txBody>
          <a:bodyPr/>
          <a:lstStyle/>
          <a:p>
            <a:fld id="{B3CD67F0-3BC9-411C-9172-3D2CE803079A}" type="datetime1">
              <a:rPr kumimoji="1" lang="ja-JP" altLang="en-US" smtClean="0"/>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B9841C-DB28-415D-BD98-1D865182E815}" type="slidenum">
              <a:rPr kumimoji="1" lang="ja-JP" altLang="en-US" smtClean="0"/>
            </a:fld>
            <a:endParaRPr kumimoji="1" lang="ja-JP" altLang="en-US"/>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B61404-E25A-4B06-987A-9926D918CBD9}" type="datetime1">
              <a:rPr kumimoji="1" lang="ja-JP" altLang="en-US" smtClean="0"/>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B9841C-DB28-415D-BD98-1D865182E815}" type="slidenum">
              <a:rPr kumimoji="1" lang="ja-JP" altLang="en-US" smtClean="0"/>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9" y="60960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41" y="609600"/>
            <a:ext cx="7060151" cy="5251450"/>
          </a:xfrm>
        </p:spPr>
        <p:txBody>
          <a:bodyPr vert="eaVert"/>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23B8E1-A081-41E5-8378-9293B93BE255}" type="datetime1">
              <a:rPr kumimoji="1" lang="ja-JP" altLang="en-US" smtClean="0"/>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B9841C-DB28-415D-BD98-1D865182E815}" type="slidenum">
              <a:rPr kumimoji="1" lang="ja-JP" altLang="en-US" smtClean="0"/>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1pPr>
              <a:defRPr b="1"/>
            </a:lvl1pPr>
            <a:lvl2pPr>
              <a:defRPr b="1"/>
            </a:lvl2pPr>
          </a:lstStyle>
          <a:p>
            <a:pPr lvl="0"/>
            <a:r>
              <a:rPr lang="ja-JP" altLang="en-US" dirty="0"/>
              <a:t>マスター テキストの書式設定</a:t>
            </a:r>
            <a:endParaRPr lang="ja-JP" altLang="en-US" dirty="0"/>
          </a:p>
          <a:p>
            <a:pPr lvl="1"/>
            <a:r>
              <a:rPr lang="ja-JP" altLang="en-US" dirty="0"/>
              <a:t>第 </a:t>
            </a:r>
            <a:r>
              <a:rPr lang="en-US" altLang="ja-JP" dirty="0"/>
              <a:t>2 </a:t>
            </a:r>
            <a:r>
              <a:rPr lang="ja-JP" altLang="en-US" dirty="0"/>
              <a:t>レベル</a:t>
            </a:r>
            <a:endParaRPr lang="ja-JP" altLang="en-US" dirty="0"/>
          </a:p>
          <a:p>
            <a:pPr lvl="2"/>
            <a:r>
              <a:rPr lang="ja-JP" altLang="en-US" dirty="0"/>
              <a:t>第 </a:t>
            </a:r>
            <a:r>
              <a:rPr lang="en-US" altLang="ja-JP" dirty="0"/>
              <a:t>3 </a:t>
            </a:r>
            <a:r>
              <a:rPr lang="ja-JP" altLang="en-US" dirty="0"/>
              <a:t>レベル</a:t>
            </a:r>
            <a:endParaRPr lang="ja-JP" altLang="en-US" dirty="0"/>
          </a:p>
          <a:p>
            <a:pPr lvl="3"/>
            <a:r>
              <a:rPr lang="ja-JP" altLang="en-US" dirty="0"/>
              <a:t>第 </a:t>
            </a:r>
            <a:r>
              <a:rPr lang="en-US" altLang="ja-JP" dirty="0"/>
              <a:t>4 </a:t>
            </a:r>
            <a:r>
              <a:rPr lang="ja-JP" altLang="en-US" dirty="0"/>
              <a:t>レベル</a:t>
            </a:r>
            <a:endParaRPr lang="ja-JP" altLang="en-US" dirty="0"/>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1D815AD0-DDC5-4C11-8F6B-77110CDD7FC4}" type="datetime1">
              <a:rPr kumimoji="1" lang="ja-JP" altLang="en-US" smtClean="0"/>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sz="1800">
                <a:solidFill>
                  <a:schemeClr val="accent2"/>
                </a:solidFill>
              </a:defRPr>
            </a:lvl1pPr>
          </a:lstStyle>
          <a:p>
            <a:fld id="{09B9841C-DB28-415D-BD98-1D865182E815}" type="slidenum">
              <a:rPr lang="ja-JP" altLang="en-US" smtClean="0"/>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71"/>
            <a:ext cx="8596668" cy="1826581"/>
          </a:xfrm>
        </p:spPr>
        <p:txBody>
          <a:bodyPr anchor="b"/>
          <a:lstStyle>
            <a:lvl1pPr algn="l">
              <a:defRPr sz="4000" b="1" cap="none"/>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endParaRPr lang="ja-JP" altLang="en-US"/>
          </a:p>
        </p:txBody>
      </p:sp>
      <p:sp>
        <p:nvSpPr>
          <p:cNvPr id="4" name="Date Placeholder 3"/>
          <p:cNvSpPr>
            <a:spLocks noGrp="1"/>
          </p:cNvSpPr>
          <p:nvPr>
            <p:ph type="dt" sz="half" idx="10"/>
          </p:nvPr>
        </p:nvSpPr>
        <p:spPr/>
        <p:txBody>
          <a:bodyPr/>
          <a:lstStyle/>
          <a:p>
            <a:fld id="{DA92A52F-2E8F-4113-9E62-59229739F771}" type="datetime1">
              <a:rPr kumimoji="1" lang="ja-JP" altLang="en-US" smtClean="0"/>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B9841C-DB28-415D-BD98-1D865182E815}" type="slidenum">
              <a:rPr kumimoji="1" lang="ja-JP" altLang="en-US" smtClean="0"/>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6" y="2160589"/>
            <a:ext cx="4184035" cy="3880772"/>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7B52BF-0FC1-42A6-8C26-735619BDDA76}" type="datetime1">
              <a:rPr kumimoji="1" lang="ja-JP" altLang="en-US" smtClean="0"/>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B9841C-DB28-415D-BD98-1D865182E815}" type="slidenum">
              <a:rPr kumimoji="1" lang="ja-JP" altLang="en-US" smtClean="0"/>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51"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endParaRPr lang="ja-JP" altLang="en-US"/>
          </a:p>
        </p:txBody>
      </p:sp>
      <p:sp>
        <p:nvSpPr>
          <p:cNvPr id="4" name="Content Placeholder 3"/>
          <p:cNvSpPr>
            <a:spLocks noGrp="1"/>
          </p:cNvSpPr>
          <p:nvPr>
            <p:ph sz="half" idx="2"/>
          </p:nvPr>
        </p:nvSpPr>
        <p:spPr>
          <a:xfrm>
            <a:off x="675751" y="2737255"/>
            <a:ext cx="4185623" cy="3304117"/>
          </a:xfrm>
        </p:spPr>
        <p:txBody>
          <a:bodyPr>
            <a:normAutofit/>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5" y="2160983"/>
            <a:ext cx="418561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endParaRPr lang="ja-JP" altLang="en-US"/>
          </a:p>
        </p:txBody>
      </p:sp>
      <p:sp>
        <p:nvSpPr>
          <p:cNvPr id="6" name="Content Placeholder 5"/>
          <p:cNvSpPr>
            <a:spLocks noGrp="1"/>
          </p:cNvSpPr>
          <p:nvPr>
            <p:ph sz="quarter" idx="4"/>
          </p:nvPr>
        </p:nvSpPr>
        <p:spPr>
          <a:xfrm>
            <a:off x="5088390" y="2737255"/>
            <a:ext cx="4185617" cy="3304117"/>
          </a:xfrm>
        </p:spPr>
        <p:txBody>
          <a:bodyPr>
            <a:normAutofit/>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FD723EF-E734-4A23-9F02-DF57799CD145}" type="datetime1">
              <a:rPr kumimoji="1" lang="ja-JP" altLang="en-US" smtClean="0"/>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9B9841C-DB28-415D-BD98-1D865182E815}" type="slidenum">
              <a:rPr kumimoji="1" lang="ja-JP" altLang="en-US" smtClean="0"/>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E2C383-E4FD-4876-89F4-46CB55DB1AAF}" type="datetime1">
              <a:rPr kumimoji="1" lang="ja-JP" altLang="en-US" smtClean="0"/>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9B9841C-DB28-415D-BD98-1D865182E815}" type="slidenum">
              <a:rPr kumimoji="1" lang="ja-JP" altLang="en-US" smtClean="0"/>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73C69-7CBA-429D-A11E-EC943FE99E61}" type="datetime1">
              <a:rPr kumimoji="1" lang="ja-JP" altLang="en-US" smtClean="0"/>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9B9841C-DB28-415D-BD98-1D865182E815}" type="slidenum">
              <a:rPr kumimoji="1" lang="ja-JP" altLang="en-US" smtClean="0"/>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4" y="514934"/>
            <a:ext cx="4513541" cy="5526437"/>
          </a:xfrm>
        </p:spPr>
        <p:txBody>
          <a:bodyPr>
            <a:normAutofit/>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200" indent="0">
              <a:buNone/>
              <a:defRPr sz="1400"/>
            </a:lvl2pPr>
            <a:lvl3pPr marL="913765" indent="0">
              <a:buNone/>
              <a:defRPr sz="1200"/>
            </a:lvl3pPr>
            <a:lvl4pPr marL="1370965" indent="0">
              <a:buNone/>
              <a:defRPr sz="1000"/>
            </a:lvl4pPr>
            <a:lvl5pPr marL="1828165" indent="0">
              <a:buNone/>
              <a:defRPr sz="1000"/>
            </a:lvl5pPr>
            <a:lvl6pPr marL="2285365" indent="0">
              <a:buNone/>
              <a:defRPr sz="1000"/>
            </a:lvl6pPr>
            <a:lvl7pPr marL="2741930" indent="0">
              <a:buNone/>
              <a:defRPr sz="1000"/>
            </a:lvl7pPr>
            <a:lvl8pPr marL="3199130" indent="0">
              <a:buNone/>
              <a:defRPr sz="1000"/>
            </a:lvl8pPr>
            <a:lvl9pPr marL="3656330" indent="0">
              <a:buNone/>
              <a:defRPr sz="1000"/>
            </a:lvl9pPr>
          </a:lstStyle>
          <a:p>
            <a:pPr lvl="0"/>
            <a:r>
              <a:rPr lang="ja-JP" altLang="en-US"/>
              <a:t>マスター テキストの書式設定</a:t>
            </a:r>
            <a:endParaRPr lang="ja-JP" altLang="en-US"/>
          </a:p>
        </p:txBody>
      </p:sp>
      <p:sp>
        <p:nvSpPr>
          <p:cNvPr id="5" name="Date Placeholder 4"/>
          <p:cNvSpPr>
            <a:spLocks noGrp="1"/>
          </p:cNvSpPr>
          <p:nvPr>
            <p:ph type="dt" sz="half" idx="10"/>
          </p:nvPr>
        </p:nvSpPr>
        <p:spPr/>
        <p:txBody>
          <a:bodyPr/>
          <a:lstStyle/>
          <a:p>
            <a:fld id="{DD8C6B47-246C-4F1B-9E56-C3D35D0765A1}" type="datetime1">
              <a:rPr kumimoji="1" lang="ja-JP" altLang="en-US" smtClean="0"/>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B9841C-DB28-415D-BD98-1D865182E815}" type="slidenum">
              <a:rPr kumimoji="1" lang="ja-JP" altLang="en-US" smtClean="0"/>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6"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hasCustomPrompt="1"/>
          </p:nvPr>
        </p:nvSpPr>
        <p:spPr>
          <a:xfrm>
            <a:off x="677335"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77336"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endParaRPr lang="ja-JP" altLang="en-US"/>
          </a:p>
        </p:txBody>
      </p:sp>
      <p:sp>
        <p:nvSpPr>
          <p:cNvPr id="5" name="Date Placeholder 4"/>
          <p:cNvSpPr>
            <a:spLocks noGrp="1"/>
          </p:cNvSpPr>
          <p:nvPr>
            <p:ph type="dt" sz="half" idx="10"/>
          </p:nvPr>
        </p:nvSpPr>
        <p:spPr/>
        <p:txBody>
          <a:bodyPr/>
          <a:lstStyle/>
          <a:p>
            <a:fld id="{3125E4C3-19EE-4A12-8B4F-2F08BAEDEDB0}" type="datetime1">
              <a:rPr kumimoji="1" lang="ja-JP" altLang="en-US" smtClean="0"/>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B9841C-DB28-415D-BD98-1D865182E815}" type="slidenum">
              <a:rPr kumimoji="1" lang="ja-JP" altLang="en-US" smtClean="0"/>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ja-JP" altLang="en-US" dirty="0"/>
              <a:t>マスター テキストの書式設定</a:t>
            </a:r>
            <a:endParaRPr lang="ja-JP" altLang="en-US" dirty="0"/>
          </a:p>
          <a:p>
            <a:pPr lvl="1"/>
            <a:r>
              <a:rPr lang="ja-JP" altLang="en-US" dirty="0"/>
              <a:t>第 </a:t>
            </a:r>
            <a:r>
              <a:rPr lang="en-US" altLang="ja-JP" dirty="0"/>
              <a:t>2 </a:t>
            </a:r>
            <a:r>
              <a:rPr lang="ja-JP" altLang="en-US" dirty="0"/>
              <a:t>レベル</a:t>
            </a:r>
            <a:endParaRPr lang="ja-JP" altLang="en-US" dirty="0"/>
          </a:p>
          <a:p>
            <a:pPr lvl="2"/>
            <a:r>
              <a:rPr lang="ja-JP" altLang="en-US" dirty="0"/>
              <a:t>第 </a:t>
            </a:r>
            <a:r>
              <a:rPr lang="en-US" altLang="ja-JP" dirty="0"/>
              <a:t>3 </a:t>
            </a:r>
            <a:r>
              <a:rPr lang="ja-JP" altLang="en-US" dirty="0"/>
              <a:t>レベル</a:t>
            </a:r>
            <a:endParaRPr lang="ja-JP" altLang="en-US" dirty="0"/>
          </a:p>
          <a:p>
            <a:pPr lvl="3"/>
            <a:r>
              <a:rPr lang="ja-JP" altLang="en-US" dirty="0"/>
              <a:t>第 </a:t>
            </a:r>
            <a:r>
              <a:rPr lang="en-US" altLang="ja-JP" dirty="0"/>
              <a:t>4 </a:t>
            </a:r>
            <a:r>
              <a:rPr lang="ja-JP" altLang="en-US" dirty="0"/>
              <a:t>レベル</a:t>
            </a:r>
            <a:endParaRPr lang="ja-JP" altLang="en-US" dirty="0"/>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205133" y="604137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3CD67F0-3BC9-411C-9172-3D2CE803079A}" type="datetime1">
              <a:rPr kumimoji="1" lang="ja-JP" altLang="en-US" smtClean="0"/>
            </a:fld>
            <a:endParaRPr kumimoji="1" lang="ja-JP" altLang="en-US"/>
          </a:p>
        </p:txBody>
      </p:sp>
      <p:sp>
        <p:nvSpPr>
          <p:cNvPr id="5" name="Footer Placeholder 4"/>
          <p:cNvSpPr>
            <a:spLocks noGrp="1"/>
          </p:cNvSpPr>
          <p:nvPr>
            <p:ph type="ftr" sz="quarter" idx="3"/>
          </p:nvPr>
        </p:nvSpPr>
        <p:spPr>
          <a:xfrm>
            <a:off x="677335" y="604137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5" y="6041372"/>
            <a:ext cx="683339" cy="365125"/>
          </a:xfrm>
          <a:prstGeom prst="rect">
            <a:avLst/>
          </a:prstGeom>
        </p:spPr>
        <p:txBody>
          <a:bodyPr vert="horz" lIns="91440" tIns="45720" rIns="91440" bIns="45720" rtlCol="0" anchor="ctr"/>
          <a:lstStyle>
            <a:lvl1pPr algn="r">
              <a:defRPr sz="1800" b="1">
                <a:solidFill>
                  <a:schemeClr val="accent2"/>
                </a:solidFill>
              </a:defRPr>
            </a:lvl1pPr>
          </a:lstStyle>
          <a:p>
            <a:fld id="{09B9841C-DB28-415D-BD98-1D865182E815}" type="slidenum">
              <a:rPr lang="ja-JP" altLang="en-US" smtClean="0"/>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lvl1pPr algn="l" defTabSz="457200" rtl="0" eaLnBrk="1" latinLnBrk="0" hangingPunct="1">
        <a:spcBef>
          <a:spcPct val="0"/>
        </a:spcBef>
        <a:buNone/>
        <a:defRPr kumimoji="1" sz="4000" b="1" kern="1200">
          <a:solidFill>
            <a:schemeClr val="accent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1424" y="2009673"/>
            <a:ext cx="9289032" cy="1491335"/>
          </a:xfrm>
        </p:spPr>
        <p:txBody>
          <a:bodyPr/>
          <a:lstStyle/>
          <a:p>
            <a:pPr algn="ctr"/>
            <a:r>
              <a:rPr lang="ja-JP" altLang="en-US" sz="3600" dirty="0"/>
              <a:t>横浜地検の海自「特定秘密漏えい」事件</a:t>
            </a:r>
            <a:br>
              <a:rPr lang="en-US" altLang="ja-JP" sz="3600" dirty="0"/>
            </a:br>
            <a:r>
              <a:rPr lang="ja-JP" altLang="en-US" sz="3600" dirty="0"/>
              <a:t>不起訴決定と秘密保護法</a:t>
            </a:r>
            <a:endParaRPr lang="ja-JP" altLang="en-US" sz="3600" dirty="0"/>
          </a:p>
        </p:txBody>
      </p:sp>
      <p:sp>
        <p:nvSpPr>
          <p:cNvPr id="3" name="サブタイトル 2"/>
          <p:cNvSpPr>
            <a:spLocks noGrp="1"/>
          </p:cNvSpPr>
          <p:nvPr>
            <p:ph type="subTitle" idx="1"/>
          </p:nvPr>
        </p:nvSpPr>
        <p:spPr>
          <a:xfrm>
            <a:off x="1507068" y="4385188"/>
            <a:ext cx="7766936" cy="1008113"/>
          </a:xfrm>
        </p:spPr>
        <p:txBody>
          <a:bodyPr>
            <a:normAutofit/>
          </a:bodyPr>
          <a:lstStyle/>
          <a:p>
            <a:r>
              <a:rPr kumimoji="1" lang="ja-JP" altLang="en-US" dirty="0"/>
              <a:t>秘密保護法対策弁護団・事務局次長</a:t>
            </a:r>
            <a:endParaRPr kumimoji="1" lang="en-US" altLang="ja-JP" dirty="0"/>
          </a:p>
          <a:p>
            <a:r>
              <a:rPr kumimoji="1" lang="ja-JP" altLang="en-US" dirty="0"/>
              <a:t>弁護士　海　渡　双　葉</a:t>
            </a:r>
            <a:endParaRPr kumimoji="1" lang="en-US" altLang="ja-JP" dirty="0"/>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fld>
            <a:endParaRPr kumimoji="1" lang="ja-JP" altLang="en-US"/>
          </a:p>
        </p:txBody>
      </p:sp>
      <p:sp>
        <p:nvSpPr>
          <p:cNvPr id="5" name="サブタイトル 2"/>
          <p:cNvSpPr txBox="1"/>
          <p:nvPr/>
        </p:nvSpPr>
        <p:spPr>
          <a:xfrm>
            <a:off x="1127448" y="764705"/>
            <a:ext cx="8383968" cy="1584176"/>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kumimoji="1" sz="2400" b="1"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kumimoji="1"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r>
              <a:rPr lang="ja-JP" altLang="en-US" sz="2000" dirty="0"/>
              <a:t>２０２３年５月８日</a:t>
            </a:r>
            <a:endParaRPr lang="en-US" altLang="ja-JP" sz="2000" dirty="0"/>
          </a:p>
          <a:p>
            <a:pPr algn="l"/>
            <a:r>
              <a:rPr lang="ja-JP" altLang="en-US" sz="2000" dirty="0"/>
              <a:t>「６の日行動」院内集会</a:t>
            </a:r>
            <a:endParaRPr lang="en-US" altLang="ja-JP"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本件によってもたらされる</a:t>
            </a:r>
            <a:br>
              <a:rPr kumimoji="1" lang="en-US" altLang="ja-JP" dirty="0" smtClean="0"/>
            </a:br>
            <a:r>
              <a:rPr kumimoji="1" lang="ja-JP" altLang="en-US" dirty="0" smtClean="0"/>
              <a:t>萎縮効果こそが問題</a:t>
            </a:r>
            <a:endParaRPr kumimoji="1" lang="ja-JP" altLang="en-US" dirty="0"/>
          </a:p>
        </p:txBody>
      </p:sp>
      <p:sp>
        <p:nvSpPr>
          <p:cNvPr id="3" name="コンテンツ プレースホルダー 2"/>
          <p:cNvSpPr>
            <a:spLocks noGrp="1"/>
          </p:cNvSpPr>
          <p:nvPr>
            <p:ph idx="1"/>
          </p:nvPr>
        </p:nvSpPr>
        <p:spPr>
          <a:xfrm>
            <a:off x="677335" y="2160590"/>
            <a:ext cx="8370993" cy="3880773"/>
          </a:xfrm>
        </p:spPr>
        <p:txBody>
          <a:bodyPr>
            <a:normAutofit/>
          </a:bodyPr>
          <a:lstStyle/>
          <a:p>
            <a:r>
              <a:rPr lang="ja-JP" altLang="en-US" dirty="0"/>
              <a:t> </a:t>
            </a:r>
            <a:r>
              <a:rPr lang="ja-JP" altLang="en-US" dirty="0" smtClean="0"/>
              <a:t>本件で</a:t>
            </a:r>
            <a:r>
              <a:rPr lang="ja-JP" altLang="en-US" dirty="0"/>
              <a:t>明らかになったのは、秘密保護法が「何が</a:t>
            </a:r>
            <a:r>
              <a:rPr lang="ja-JP" altLang="en-US" dirty="0" smtClean="0"/>
              <a:t>秘密、それは</a:t>
            </a:r>
            <a:r>
              <a:rPr lang="ja-JP" altLang="en-US" dirty="0"/>
              <a:t>秘密」</a:t>
            </a:r>
            <a:r>
              <a:rPr lang="ja-JP" altLang="en-US" dirty="0" smtClean="0"/>
              <a:t>という批判の通り、</a:t>
            </a:r>
            <a:r>
              <a:rPr lang="ja-JP" altLang="en-US" dirty="0"/>
              <a:t>漏えいしたとされる特定秘密も特定されないまま担当公務員で</a:t>
            </a:r>
            <a:r>
              <a:rPr lang="ja-JP" altLang="en-US" dirty="0" smtClean="0"/>
              <a:t>ある１等海</a:t>
            </a:r>
            <a:r>
              <a:rPr lang="ja-JP" altLang="en-US" dirty="0"/>
              <a:t>佐が懲戒免職になったという</a:t>
            </a:r>
            <a:r>
              <a:rPr lang="ja-JP" altLang="en-US" dirty="0" smtClean="0"/>
              <a:t>こと。</a:t>
            </a:r>
            <a:endParaRPr lang="ja-JP" altLang="en-US" dirty="0"/>
          </a:p>
          <a:p>
            <a:r>
              <a:rPr lang="ja-JP" altLang="en-US" dirty="0"/>
              <a:t>特定秘密を取り扱う担当公務員は、メディアから取材を受けた際などに、どこまで事情を話して良いかが分からず、とにかく口をつぐむ方向にならざるを得ない</a:t>
            </a:r>
            <a:r>
              <a:rPr lang="ja-JP" altLang="en-US" dirty="0" smtClean="0"/>
              <a:t>。</a:t>
            </a:r>
            <a:endParaRPr lang="en-US" altLang="ja-JP" dirty="0" smtClean="0"/>
          </a:p>
          <a:p>
            <a:r>
              <a:rPr lang="ja-JP" altLang="en-US" dirty="0" smtClean="0"/>
              <a:t>この</a:t>
            </a:r>
            <a:r>
              <a:rPr lang="ja-JP" altLang="en-US" dirty="0"/>
              <a:t>ような萎縮効果こそ、秘密</a:t>
            </a:r>
            <a:r>
              <a:rPr lang="ja-JP" altLang="en-US" dirty="0" smtClean="0"/>
              <a:t>保護法の危険性として指摘されてきたこと。 </a:t>
            </a:r>
            <a:endParaRPr kumimoji="1" lang="ja-JP" altLang="en-US" dirty="0"/>
          </a:p>
        </p:txBody>
      </p:sp>
      <p:sp>
        <p:nvSpPr>
          <p:cNvPr id="4" name="スライド番号プレースホルダー 3"/>
          <p:cNvSpPr>
            <a:spLocks noGrp="1"/>
          </p:cNvSpPr>
          <p:nvPr>
            <p:ph type="sldNum" sz="quarter" idx="12"/>
          </p:nvPr>
        </p:nvSpPr>
        <p:spPr/>
        <p:txBody>
          <a:bodyPr/>
          <a:lstStyle/>
          <a:p>
            <a:fld id="{09B9841C-DB28-415D-BD98-1D865182E815}" type="slidenum">
              <a:rPr lang="ja-JP" altLang="en-US" smtClean="0"/>
            </a:fld>
            <a:endParaRPr lang="ja-JP"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防衛省の秘密指定乱発という背景</a:t>
            </a:r>
            <a:endParaRPr kumimoji="1" lang="ja-JP" altLang="en-US" dirty="0"/>
          </a:p>
        </p:txBody>
      </p:sp>
      <p:sp>
        <p:nvSpPr>
          <p:cNvPr id="3" name="コンテンツ プレースホルダー 2"/>
          <p:cNvSpPr>
            <a:spLocks noGrp="1"/>
          </p:cNvSpPr>
          <p:nvPr>
            <p:ph idx="1"/>
          </p:nvPr>
        </p:nvSpPr>
        <p:spPr>
          <a:xfrm>
            <a:off x="677334" y="1772816"/>
            <a:ext cx="8803041" cy="4633681"/>
          </a:xfrm>
        </p:spPr>
        <p:txBody>
          <a:bodyPr>
            <a:normAutofit/>
          </a:bodyPr>
          <a:lstStyle/>
          <a:p>
            <a:r>
              <a:rPr kumimoji="1" lang="ja-JP" altLang="en-US" dirty="0"/>
              <a:t>政府報告書によると、２０２１年末時点での特定秘密の指定件数は６５９件で、防衛省が最も多く３７５件。</a:t>
            </a:r>
            <a:endParaRPr kumimoji="1" lang="en-US" altLang="ja-JP" dirty="0"/>
          </a:p>
          <a:p>
            <a:r>
              <a:rPr kumimoji="1" lang="ja-JP" altLang="en-US" dirty="0"/>
              <a:t>同時点での特定秘密が記録された行政文書数は、</a:t>
            </a:r>
            <a:endParaRPr kumimoji="1" lang="en-US" altLang="ja-JP" dirty="0"/>
          </a:p>
          <a:p>
            <a:pPr marL="0" indent="0">
              <a:buNone/>
            </a:pPr>
            <a:r>
              <a:rPr lang="ja-JP" altLang="en-US" dirty="0">
                <a:solidFill>
                  <a:srgbClr val="FF0000"/>
                </a:solidFill>
              </a:rPr>
              <a:t>　</a:t>
            </a:r>
            <a:r>
              <a:rPr kumimoji="1" lang="ja-JP" altLang="en-US" u="sng" dirty="0">
                <a:solidFill>
                  <a:srgbClr val="FF0000"/>
                </a:solidFill>
              </a:rPr>
              <a:t>防衛省で２０万５４５４件</a:t>
            </a:r>
            <a:r>
              <a:rPr kumimoji="1" lang="ja-JP" altLang="en-US" dirty="0"/>
              <a:t>。</a:t>
            </a:r>
            <a:endParaRPr kumimoji="1" lang="en-US" altLang="ja-JP" dirty="0"/>
          </a:p>
          <a:p>
            <a:r>
              <a:rPr kumimoji="1" lang="ja-JP" altLang="en-US" dirty="0"/>
              <a:t>特定秘密の取扱いの業務を行うことができる者の数は、全体が１３万４２９７人のところ、</a:t>
            </a:r>
            <a:r>
              <a:rPr kumimoji="1" lang="ja-JP" altLang="en-US" u="sng" dirty="0">
                <a:solidFill>
                  <a:srgbClr val="FF0000"/>
                </a:solidFill>
              </a:rPr>
              <a:t>防衛省が１２万３２３４人で９０％を超えている</a:t>
            </a:r>
            <a:r>
              <a:rPr kumimoji="1" lang="ja-JP" altLang="en-US" dirty="0"/>
              <a:t>。</a:t>
            </a:r>
            <a:endParaRPr kumimoji="1" lang="en-US" altLang="ja-JP" dirty="0"/>
          </a:p>
        </p:txBody>
      </p:sp>
      <p:sp>
        <p:nvSpPr>
          <p:cNvPr id="4" name="スライド番号プレースホルダー 3"/>
          <p:cNvSpPr>
            <a:spLocks noGrp="1"/>
          </p:cNvSpPr>
          <p:nvPr>
            <p:ph type="sldNum" sz="quarter" idx="12"/>
          </p:nvPr>
        </p:nvSpPr>
        <p:spPr/>
        <p:txBody>
          <a:bodyPr/>
          <a:lstStyle/>
          <a:p>
            <a:fld id="{09B9841C-DB28-415D-BD98-1D865182E815}" type="slidenum">
              <a:rPr lang="ja-JP" altLang="en-US" smtClean="0"/>
            </a:fld>
            <a:endParaRPr lang="ja-JP"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＜参考＞</a:t>
            </a:r>
            <a:br>
              <a:rPr kumimoji="1" lang="en-US" altLang="ja-JP" dirty="0"/>
            </a:br>
            <a:r>
              <a:rPr kumimoji="1" lang="ja-JP" altLang="en-US" dirty="0"/>
              <a:t>防衛省</a:t>
            </a:r>
            <a:r>
              <a:rPr kumimoji="1" lang="en-US" altLang="ja-JP" dirty="0"/>
              <a:t>HP</a:t>
            </a:r>
            <a:r>
              <a:rPr kumimoji="1" lang="ja-JP" altLang="en-US" dirty="0"/>
              <a:t>で公表されている自衛官の現員</a:t>
            </a:r>
            <a:endParaRPr kumimoji="1" lang="ja-JP" altLang="en-US" dirty="0"/>
          </a:p>
        </p:txBody>
      </p:sp>
      <p:pic>
        <p:nvPicPr>
          <p:cNvPr id="6" name="コンテンツ プレースホルダー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121292" y="1930400"/>
            <a:ext cx="7708753" cy="4328136"/>
          </a:xfrm>
        </p:spPr>
      </p:pic>
      <p:sp>
        <p:nvSpPr>
          <p:cNvPr id="4" name="スライド番号プレースホルダー 3"/>
          <p:cNvSpPr>
            <a:spLocks noGrp="1"/>
          </p:cNvSpPr>
          <p:nvPr>
            <p:ph type="sldNum" sz="quarter" idx="12"/>
          </p:nvPr>
        </p:nvSpPr>
        <p:spPr/>
        <p:txBody>
          <a:bodyPr/>
          <a:lstStyle/>
          <a:p>
            <a:fld id="{09B9841C-DB28-415D-BD98-1D865182E815}" type="slidenum">
              <a:rPr lang="ja-JP" altLang="en-US" smtClean="0"/>
            </a:fld>
            <a:endParaRPr lang="ja-JP" altLang="en-US" dirty="0"/>
          </a:p>
        </p:txBody>
      </p:sp>
      <p:sp>
        <p:nvSpPr>
          <p:cNvPr id="7" name="楕円 6"/>
          <p:cNvSpPr/>
          <p:nvPr/>
        </p:nvSpPr>
        <p:spPr>
          <a:xfrm>
            <a:off x="7896200" y="3645024"/>
            <a:ext cx="694465" cy="2880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秘密保護法の構造的な問題</a:t>
            </a:r>
            <a:endParaRPr kumimoji="1" lang="ja-JP" altLang="en-US" dirty="0"/>
          </a:p>
        </p:txBody>
      </p:sp>
      <p:sp>
        <p:nvSpPr>
          <p:cNvPr id="3" name="コンテンツ プレースホルダー 2"/>
          <p:cNvSpPr>
            <a:spLocks noGrp="1"/>
          </p:cNvSpPr>
          <p:nvPr>
            <p:ph idx="1"/>
          </p:nvPr>
        </p:nvSpPr>
        <p:spPr>
          <a:xfrm>
            <a:off x="677335" y="1772816"/>
            <a:ext cx="8596668" cy="4464496"/>
          </a:xfrm>
        </p:spPr>
        <p:txBody>
          <a:bodyPr/>
          <a:lstStyle/>
          <a:p>
            <a:r>
              <a:rPr kumimoji="1" lang="ja-JP" altLang="en-US" dirty="0" smtClean="0"/>
              <a:t>防衛省</a:t>
            </a:r>
            <a:r>
              <a:rPr kumimoji="1" lang="ja-JP" altLang="en-US" dirty="0"/>
              <a:t>が特定秘密の指定を乱発し、</a:t>
            </a:r>
            <a:r>
              <a:rPr kumimoji="1" lang="ja-JP" altLang="en-US" u="sng" dirty="0">
                <a:solidFill>
                  <a:srgbClr val="FF0000"/>
                </a:solidFill>
              </a:rPr>
              <a:t>秘密の範囲を恣意的に拡大し、かえって秘密の管理が制御不能</a:t>
            </a:r>
            <a:r>
              <a:rPr kumimoji="1" lang="ja-JP" altLang="en-US" dirty="0"/>
              <a:t>になっていることが浮かび上がる。</a:t>
            </a:r>
            <a:endParaRPr kumimoji="1" lang="ja-JP" altLang="en-US" dirty="0"/>
          </a:p>
          <a:p>
            <a:r>
              <a:rPr kumimoji="1" lang="ja-JP" altLang="en-US" dirty="0"/>
              <a:t>特定秘密の指定の妥当性をチェックすることができず、恣意的な運用に歯止めをかけられない秘密保護法の構造的な問題が問われている</a:t>
            </a:r>
            <a:r>
              <a:rPr kumimoji="1" lang="ja-JP" altLang="en-US" dirty="0" smtClean="0"/>
              <a:t>。</a:t>
            </a:r>
            <a:endParaRPr kumimoji="1" lang="en-US" altLang="ja-JP" dirty="0" smtClean="0"/>
          </a:p>
          <a:p>
            <a:endParaRPr kumimoji="1" lang="en-US" altLang="ja-JP" dirty="0" smtClean="0"/>
          </a:p>
          <a:p>
            <a:r>
              <a:rPr lang="ja-JP" altLang="en-US" dirty="0"/>
              <a:t>漏えいしたとされる秘密が、真に秘密保護法で保護されるべき秘密だったのか、結局、最後まで</a:t>
            </a:r>
            <a:r>
              <a:rPr lang="ja-JP" altLang="en-US" dirty="0" smtClean="0"/>
              <a:t>分からず、検証もできない。</a:t>
            </a:r>
            <a:endParaRPr lang="ja-JP" altLang="en-US" dirty="0"/>
          </a:p>
        </p:txBody>
      </p:sp>
      <p:sp>
        <p:nvSpPr>
          <p:cNvPr id="4" name="スライド番号プレースホルダー 3"/>
          <p:cNvSpPr>
            <a:spLocks noGrp="1"/>
          </p:cNvSpPr>
          <p:nvPr>
            <p:ph type="sldNum" sz="quarter" idx="12"/>
          </p:nvPr>
        </p:nvSpPr>
        <p:spPr/>
        <p:txBody>
          <a:bodyPr/>
          <a:lstStyle/>
          <a:p>
            <a:fld id="{09B9841C-DB28-415D-BD98-1D865182E815}" type="slidenum">
              <a:rPr lang="ja-JP" altLang="en-US" smtClean="0"/>
            </a:fld>
            <a:endParaRPr lang="ja-JP"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600"/>
            <a:ext cx="8947057" cy="1320800"/>
          </a:xfrm>
        </p:spPr>
        <p:txBody>
          <a:bodyPr/>
          <a:lstStyle/>
          <a:p>
            <a:r>
              <a:rPr kumimoji="1" lang="ja-JP" altLang="en-US" dirty="0" smtClean="0"/>
              <a:t>モートン・ハルペリン氏</a:t>
            </a:r>
            <a:endParaRPr kumimoji="1" lang="ja-JP" altLang="en-US" dirty="0"/>
          </a:p>
        </p:txBody>
      </p:sp>
      <p:sp>
        <p:nvSpPr>
          <p:cNvPr id="3" name="コンテンツ プレースホルダー 2"/>
          <p:cNvSpPr>
            <a:spLocks noGrp="1"/>
          </p:cNvSpPr>
          <p:nvPr>
            <p:ph idx="1"/>
          </p:nvPr>
        </p:nvSpPr>
        <p:spPr>
          <a:xfrm>
            <a:off x="5087887" y="1628800"/>
            <a:ext cx="4536503" cy="4777697"/>
          </a:xfrm>
        </p:spPr>
        <p:txBody>
          <a:bodyPr>
            <a:normAutofit/>
          </a:bodyPr>
          <a:lstStyle/>
          <a:p>
            <a:r>
              <a:rPr lang="ja-JP" altLang="en-US" dirty="0"/>
              <a:t>米国の核戦略の専門家</a:t>
            </a:r>
            <a:r>
              <a:rPr lang="ja-JP" altLang="en-US" dirty="0" smtClean="0"/>
              <a:t>で、国防</a:t>
            </a:r>
            <a:r>
              <a:rPr lang="ja-JP" altLang="en-US" dirty="0"/>
              <a:t>総省や国家安全保障会議（ＮＳＣ）の高官を務めた</a:t>
            </a:r>
            <a:r>
              <a:rPr lang="ja-JP" altLang="en-US" dirty="0" smtClean="0"/>
              <a:t>。</a:t>
            </a:r>
            <a:endParaRPr lang="en-US" altLang="ja-JP" dirty="0" smtClean="0"/>
          </a:p>
          <a:p>
            <a:r>
              <a:rPr lang="ja-JP" altLang="en-US" dirty="0" smtClean="0"/>
              <a:t>オープン</a:t>
            </a:r>
            <a:r>
              <a:rPr kumimoji="1" lang="ja-JP" altLang="en-US" dirty="0"/>
              <a:t>・ソサエティの上級顧問としてツワネ原則（国家安全保障と情報への権利に関する国際原則）の策定にも参加した</a:t>
            </a:r>
            <a:r>
              <a:rPr kumimoji="1" lang="ja-JP" altLang="en-US" dirty="0" smtClean="0"/>
              <a:t>。</a:t>
            </a:r>
            <a:endParaRPr lang="en-US" altLang="ja-JP" dirty="0"/>
          </a:p>
          <a:p>
            <a:r>
              <a:rPr kumimoji="1" lang="ja-JP" altLang="en-US" dirty="0" smtClean="0"/>
              <a:t>日本の秘密保護法を批判。</a:t>
            </a:r>
            <a:endParaRPr kumimoji="1" lang="en-US" altLang="ja-JP" dirty="0" smtClean="0"/>
          </a:p>
          <a:p>
            <a:r>
              <a:rPr kumimoji="1" lang="ja-JP" altLang="en-US" dirty="0" smtClean="0"/>
              <a:t>当時、反対運動メンバーで協力して日本に招聘した。</a:t>
            </a:r>
            <a:endParaRPr kumimoji="1" lang="ja-JP" altLang="en-US" dirty="0"/>
          </a:p>
        </p:txBody>
      </p:sp>
      <p:sp>
        <p:nvSpPr>
          <p:cNvPr id="4" name="スライド番号プレースホルダー 3"/>
          <p:cNvSpPr>
            <a:spLocks noGrp="1"/>
          </p:cNvSpPr>
          <p:nvPr>
            <p:ph type="sldNum" sz="quarter" idx="12"/>
          </p:nvPr>
        </p:nvSpPr>
        <p:spPr/>
        <p:txBody>
          <a:bodyPr/>
          <a:lstStyle/>
          <a:p>
            <a:fld id="{09B9841C-DB28-415D-BD98-1D865182E815}" type="slidenum">
              <a:rPr lang="ja-JP" altLang="en-US" smtClean="0"/>
            </a:fld>
            <a:endParaRPr lang="ja-JP" altLang="en-US" dirty="0"/>
          </a:p>
        </p:txBody>
      </p:sp>
      <p:pic>
        <p:nvPicPr>
          <p:cNvPr id="5" name="図 4"/>
          <p:cNvPicPr>
            <a:picLocks noChangeAspect="1"/>
          </p:cNvPicPr>
          <p:nvPr/>
        </p:nvPicPr>
        <p:blipFill>
          <a:blip r:embed="rId1" cstate="print"/>
          <a:stretch>
            <a:fillRect/>
          </a:stretch>
        </p:blipFill>
        <p:spPr>
          <a:xfrm>
            <a:off x="658583" y="2161707"/>
            <a:ext cx="4285289" cy="2399762"/>
          </a:xfrm>
          <a:prstGeom prst="rect">
            <a:avLst/>
          </a:prstGeom>
        </p:spPr>
      </p:pic>
      <p:sp>
        <p:nvSpPr>
          <p:cNvPr id="6" name="テキスト ボックス 5"/>
          <p:cNvSpPr txBox="1"/>
          <p:nvPr/>
        </p:nvSpPr>
        <p:spPr>
          <a:xfrm>
            <a:off x="839416" y="4725144"/>
            <a:ext cx="3312368" cy="584775"/>
          </a:xfrm>
          <a:prstGeom prst="rect">
            <a:avLst/>
          </a:prstGeom>
          <a:noFill/>
        </p:spPr>
        <p:txBody>
          <a:bodyPr wrap="square" rtlCol="0">
            <a:spAutoFit/>
          </a:bodyPr>
          <a:lstStyle/>
          <a:p>
            <a:r>
              <a:rPr kumimoji="1" lang="ja-JP" altLang="en-US" sz="1600" dirty="0"/>
              <a:t>モートン・ハルペリン氏の写真</a:t>
            </a:r>
            <a:endParaRPr kumimoji="1" lang="en-US" altLang="ja-JP" sz="1600" dirty="0"/>
          </a:p>
          <a:p>
            <a:r>
              <a:rPr kumimoji="1" lang="ja-JP" altLang="en-US" sz="1600" dirty="0"/>
              <a:t>オープン・ソサエティ</a:t>
            </a:r>
            <a:r>
              <a:rPr kumimoji="1" lang="en-US" altLang="ja-JP" sz="1600" dirty="0"/>
              <a:t>HP</a:t>
            </a:r>
            <a:r>
              <a:rPr kumimoji="1" lang="ja-JP" altLang="en-US" sz="1600" dirty="0"/>
              <a:t>より</a:t>
            </a:r>
            <a:endParaRPr kumimoji="1" lang="ja-JP" alt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600"/>
            <a:ext cx="8875049" cy="1320800"/>
          </a:xfrm>
        </p:spPr>
        <p:txBody>
          <a:bodyPr/>
          <a:lstStyle/>
          <a:p>
            <a:r>
              <a:rPr kumimoji="1" lang="ja-JP" altLang="en-US" dirty="0" smtClean="0"/>
              <a:t>モートン・ハルペリン氏の言葉を思い出す</a:t>
            </a:r>
            <a:endParaRPr kumimoji="1" lang="ja-JP" altLang="en-US" dirty="0"/>
          </a:p>
        </p:txBody>
      </p:sp>
      <p:sp>
        <p:nvSpPr>
          <p:cNvPr id="3" name="コンテンツ プレースホルダー 2"/>
          <p:cNvSpPr>
            <a:spLocks noGrp="1"/>
          </p:cNvSpPr>
          <p:nvPr>
            <p:ph idx="1"/>
          </p:nvPr>
        </p:nvSpPr>
        <p:spPr/>
        <p:txBody>
          <a:bodyPr/>
          <a:lstStyle/>
          <a:p>
            <a:r>
              <a:rPr lang="ja-JP" altLang="en-US" dirty="0"/>
              <a:t>「</a:t>
            </a:r>
            <a:r>
              <a:rPr lang="ja-JP" altLang="en-US" u="sng" dirty="0">
                <a:solidFill>
                  <a:srgbClr val="FF0000"/>
                </a:solidFill>
              </a:rPr>
              <a:t>秘密を指定しすぎる</a:t>
            </a:r>
            <a:r>
              <a:rPr lang="ja-JP" altLang="en-US" u="sng" dirty="0" smtClean="0">
                <a:solidFill>
                  <a:srgbClr val="FF0000"/>
                </a:solidFill>
              </a:rPr>
              <a:t>と、真</a:t>
            </a:r>
            <a:r>
              <a:rPr lang="ja-JP" altLang="en-US" u="sng" dirty="0">
                <a:solidFill>
                  <a:srgbClr val="FF0000"/>
                </a:solidFill>
              </a:rPr>
              <a:t>の秘密を保護するのが実は難しくなる</a:t>
            </a:r>
            <a:r>
              <a:rPr lang="ja-JP" altLang="en-US" dirty="0" smtClean="0"/>
              <a:t>。</a:t>
            </a:r>
            <a:endParaRPr lang="en-US" altLang="ja-JP" dirty="0" smtClean="0"/>
          </a:p>
          <a:p>
            <a:r>
              <a:rPr lang="ja-JP" altLang="en-US" dirty="0" smtClean="0"/>
              <a:t>どこ</a:t>
            </a:r>
            <a:r>
              <a:rPr lang="ja-JP" altLang="en-US" dirty="0"/>
              <a:t>にでも</a:t>
            </a:r>
            <a:r>
              <a:rPr lang="en-US" altLang="ja-JP" dirty="0"/>
              <a:t>『</a:t>
            </a:r>
            <a:r>
              <a:rPr lang="ja-JP" altLang="en-US" dirty="0"/>
              <a:t>最高機密</a:t>
            </a:r>
            <a:r>
              <a:rPr lang="en-US" altLang="ja-JP" dirty="0"/>
              <a:t>』</a:t>
            </a:r>
            <a:r>
              <a:rPr lang="ja-JP" altLang="en-US" dirty="0"/>
              <a:t>と書かれているのに慣れてしまい、本当に重要なものが分からない</a:t>
            </a:r>
            <a:r>
              <a:rPr lang="ja-JP" altLang="en-US" dirty="0" smtClean="0"/>
              <a:t>。</a:t>
            </a:r>
            <a:endParaRPr lang="en-US" altLang="ja-JP" dirty="0" smtClean="0"/>
          </a:p>
          <a:p>
            <a:r>
              <a:rPr lang="ja-JP" altLang="en-US" dirty="0" smtClean="0"/>
              <a:t>真</a:t>
            </a:r>
            <a:r>
              <a:rPr lang="ja-JP" altLang="en-US" dirty="0"/>
              <a:t>の秘密を保護する立場からも、秘密の大量指定につながる制度は間違い</a:t>
            </a:r>
            <a:r>
              <a:rPr lang="ja-JP" altLang="en-US" dirty="0" smtClean="0"/>
              <a:t>だ。」</a:t>
            </a:r>
            <a:endParaRPr kumimoji="1" lang="ja-JP" altLang="en-US" dirty="0"/>
          </a:p>
        </p:txBody>
      </p:sp>
      <p:sp>
        <p:nvSpPr>
          <p:cNvPr id="4" name="スライド番号プレースホルダー 3"/>
          <p:cNvSpPr>
            <a:spLocks noGrp="1"/>
          </p:cNvSpPr>
          <p:nvPr>
            <p:ph type="sldNum" sz="quarter" idx="12"/>
          </p:nvPr>
        </p:nvSpPr>
        <p:spPr/>
        <p:txBody>
          <a:bodyPr/>
          <a:lstStyle/>
          <a:p>
            <a:fld id="{09B9841C-DB28-415D-BD98-1D865182E815}" type="slidenum">
              <a:rPr lang="ja-JP" altLang="en-US" smtClean="0"/>
            </a:fld>
            <a:endParaRPr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zh-TW" altLang="en-US" dirty="0">
                <a:latin typeface="メイリオ" panose="020B0604030504040204" charset="-128"/>
                <a:ea typeface="メイリオ" panose="020B0604030504040204" charset="-128"/>
              </a:rPr>
              <a:t>軍需産業</a:t>
            </a:r>
            <a:r>
              <a:rPr lang="zh-TW" altLang="en-US" dirty="0" smtClean="0">
                <a:latin typeface="メイリオ" panose="020B0604030504040204" charset="-128"/>
                <a:ea typeface="メイリオ" panose="020B0604030504040204" charset="-128"/>
              </a:rPr>
              <a:t>強化法</a:t>
            </a:r>
            <a:r>
              <a:rPr lang="ja-JP" altLang="en-US" dirty="0">
                <a:latin typeface="メイリオ" panose="020B0604030504040204" charset="-128"/>
                <a:ea typeface="メイリオ" panose="020B0604030504040204" charset="-128"/>
              </a:rPr>
              <a:t>＝</a:t>
            </a:r>
            <a:r>
              <a:rPr lang="ja-JP" altLang="ja-JP" dirty="0" smtClean="0"/>
              <a:t>企業版</a:t>
            </a:r>
            <a:r>
              <a:rPr lang="ja-JP" altLang="ja-JP" dirty="0"/>
              <a:t>秘密保護</a:t>
            </a:r>
            <a:r>
              <a:rPr lang="ja-JP" altLang="ja-JP" dirty="0" smtClean="0"/>
              <a:t>法案</a:t>
            </a:r>
            <a:r>
              <a:rPr lang="ja-JP" altLang="en-US" dirty="0" smtClean="0"/>
              <a:t>に反対しよう</a:t>
            </a:r>
            <a:endParaRPr kumimoji="1" lang="ja-JP" altLang="en-US" dirty="0">
              <a:latin typeface="メイリオ" panose="020B0604030504040204" charset="-128"/>
              <a:ea typeface="メイリオ" panose="020B0604030504040204" charset="-128"/>
            </a:endParaRPr>
          </a:p>
        </p:txBody>
      </p:sp>
      <p:sp>
        <p:nvSpPr>
          <p:cNvPr id="3" name="コンテンツ プレースホルダー 2"/>
          <p:cNvSpPr>
            <a:spLocks noGrp="1"/>
          </p:cNvSpPr>
          <p:nvPr>
            <p:ph idx="1"/>
          </p:nvPr>
        </p:nvSpPr>
        <p:spPr>
          <a:xfrm>
            <a:off x="677334" y="2160590"/>
            <a:ext cx="8803041" cy="3880773"/>
          </a:xfrm>
        </p:spPr>
        <p:txBody>
          <a:bodyPr/>
          <a:lstStyle/>
          <a:p>
            <a:r>
              <a:rPr lang="ja-JP" altLang="en-US" dirty="0" smtClean="0"/>
              <a:t>現在、「</a:t>
            </a:r>
            <a:r>
              <a:rPr lang="ja-JP" altLang="en-US" dirty="0"/>
              <a:t>防衛省が調達する装備品等の開発及び生産のための基盤の強化に関する法律案</a:t>
            </a:r>
            <a:r>
              <a:rPr lang="ja-JP" altLang="en-US" dirty="0" smtClean="0"/>
              <a:t>」という名の軍需産業強化法案＝企業版秘密保護法案が国会で審議されている。</a:t>
            </a:r>
            <a:endParaRPr lang="en-US" altLang="ja-JP" dirty="0" smtClean="0"/>
          </a:p>
          <a:p>
            <a:r>
              <a:rPr lang="ja-JP" altLang="en-US" dirty="0"/>
              <a:t>法案内容</a:t>
            </a:r>
            <a:r>
              <a:rPr lang="ja-JP" altLang="en-US" dirty="0" smtClean="0"/>
              <a:t>は最近明らかになったが、内容が多岐にわたり、大問題があるにもかかわらず、早期成立しそうな勢い。</a:t>
            </a:r>
            <a:endParaRPr lang="en-US" altLang="ja-JP" dirty="0" smtClean="0"/>
          </a:p>
          <a:p>
            <a:r>
              <a:rPr lang="ja-JP" altLang="en-US" dirty="0" smtClean="0"/>
              <a:t>政府は、反対</a:t>
            </a:r>
            <a:r>
              <a:rPr lang="ja-JP" altLang="en-US" dirty="0"/>
              <a:t>運動</a:t>
            </a:r>
            <a:r>
              <a:rPr lang="ja-JP" altLang="en-US" dirty="0" smtClean="0"/>
              <a:t>の時間を与えないうちに通そうとしている。</a:t>
            </a:r>
            <a:endParaRPr lang="ja-JP" altLang="en-US" dirty="0"/>
          </a:p>
          <a:p>
            <a:endParaRPr kumimoji="1" lang="ja-JP" altLang="en-US" dirty="0"/>
          </a:p>
        </p:txBody>
      </p:sp>
      <p:sp>
        <p:nvSpPr>
          <p:cNvPr id="4" name="スライド番号プレースホルダー 3"/>
          <p:cNvSpPr>
            <a:spLocks noGrp="1"/>
          </p:cNvSpPr>
          <p:nvPr>
            <p:ph type="sldNum" sz="quarter" idx="12"/>
          </p:nvPr>
        </p:nvSpPr>
        <p:spPr/>
        <p:txBody>
          <a:bodyPr/>
          <a:lstStyle/>
          <a:p>
            <a:fld id="{09B9841C-DB28-415D-BD98-1D865182E815}" type="slidenum">
              <a:rPr lang="ja-JP" altLang="en-US" smtClean="0"/>
            </a:fld>
            <a:endParaRPr lang="ja-JP"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軍需産業強化法の内容</a:t>
            </a:r>
            <a:endParaRPr kumimoji="1" lang="ja-JP" altLang="en-US" dirty="0"/>
          </a:p>
        </p:txBody>
      </p:sp>
      <p:sp>
        <p:nvSpPr>
          <p:cNvPr id="4" name="スライド番号プレースホルダー 3"/>
          <p:cNvSpPr>
            <a:spLocks noGrp="1"/>
          </p:cNvSpPr>
          <p:nvPr>
            <p:ph type="sldNum" sz="quarter" idx="12"/>
          </p:nvPr>
        </p:nvSpPr>
        <p:spPr/>
        <p:txBody>
          <a:bodyPr/>
          <a:lstStyle/>
          <a:p>
            <a:fld id="{09B9841C-DB28-415D-BD98-1D865182E815}" type="slidenum">
              <a:rPr lang="ja-JP" altLang="en-US" smtClean="0"/>
            </a:fld>
            <a:endParaRPr lang="ja-JP" altLang="en-US" dirty="0"/>
          </a:p>
        </p:txBody>
      </p:sp>
      <p:pic>
        <p:nvPicPr>
          <p:cNvPr id="5" name="コンテンツ プレースホルダー 4" descr="カレンダー&#10;&#10;自動的に生成された説明"/>
          <p:cNvPicPr>
            <a:picLocks noGrp="1" noChangeAspect="1"/>
          </p:cNvPicPr>
          <p:nvPr>
            <p:ph idx="1"/>
          </p:nvPr>
        </p:nvPicPr>
        <p:blipFill>
          <a:blip r:embed="rId1"/>
          <a:stretch>
            <a:fillRect/>
          </a:stretch>
        </p:blipFill>
        <p:spPr>
          <a:xfrm>
            <a:off x="937062" y="1141160"/>
            <a:ext cx="7995272" cy="565149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sz="4000" b="1" kern="100" dirty="0">
                <a:effectLst/>
                <a:latin typeface="+mj-ea"/>
                <a:cs typeface="Times New Roman" panose="02020603050405020304" pitchFamily="18" charset="0"/>
              </a:rPr>
              <a:t>防衛</a:t>
            </a:r>
            <a:r>
              <a:rPr lang="en-US" altLang="ja-JP" sz="4000" b="1" kern="100" dirty="0">
                <a:effectLst/>
                <a:latin typeface="+mj-ea"/>
                <a:cs typeface="Times New Roman" panose="02020603050405020304" pitchFamily="18" charset="0"/>
              </a:rPr>
              <a:t>(</a:t>
            </a:r>
            <a:r>
              <a:rPr lang="ja-JP" altLang="ja-JP" sz="4000" b="1" kern="100" dirty="0">
                <a:effectLst/>
                <a:latin typeface="+mj-ea"/>
                <a:cs typeface="Times New Roman" panose="02020603050405020304" pitchFamily="18" charset="0"/>
              </a:rPr>
              <a:t>兵器</a:t>
            </a:r>
            <a:r>
              <a:rPr lang="en-US" altLang="ja-JP" sz="4000" b="1" kern="100" dirty="0">
                <a:effectLst/>
                <a:latin typeface="+mj-ea"/>
                <a:cs typeface="Times New Roman" panose="02020603050405020304" pitchFamily="18" charset="0"/>
              </a:rPr>
              <a:t>)</a:t>
            </a:r>
            <a:r>
              <a:rPr lang="ja-JP" altLang="ja-JP" sz="4000" b="1" kern="100" dirty="0">
                <a:effectLst/>
                <a:latin typeface="+mj-ea"/>
                <a:cs typeface="Times New Roman" panose="02020603050405020304" pitchFamily="18" charset="0"/>
              </a:rPr>
              <a:t>産業の位置付けを明確化</a:t>
            </a:r>
            <a:endParaRPr kumimoji="1" lang="ja-JP" altLang="en-US" dirty="0">
              <a:latin typeface="+mj-ea"/>
            </a:endParaRPr>
          </a:p>
        </p:txBody>
      </p:sp>
      <p:sp>
        <p:nvSpPr>
          <p:cNvPr id="3" name="コンテンツ プレースホルダー 2"/>
          <p:cNvSpPr>
            <a:spLocks noGrp="1"/>
          </p:cNvSpPr>
          <p:nvPr>
            <p:ph idx="1"/>
          </p:nvPr>
        </p:nvSpPr>
        <p:spPr/>
        <p:txBody>
          <a:bodyPr>
            <a:normAutofit/>
          </a:bodyPr>
          <a:lstStyle/>
          <a:p>
            <a:pPr indent="152400" algn="l"/>
            <a:r>
              <a:rPr lang="ja-JP" altLang="ja-JP"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第１に、本法案は、</a:t>
            </a:r>
            <a:r>
              <a:rPr lang="ja-JP" altLang="ja-JP" b="1" u="sng"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防衛</a:t>
            </a:r>
            <a:r>
              <a:rPr lang="en-US" altLang="ja-JP" b="1" u="sng"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b="1" u="sng"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兵器</a:t>
            </a:r>
            <a:r>
              <a:rPr lang="en-US" altLang="ja-JP" b="1" u="sng"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b="1" u="sng"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産業の位置付けを明確化</a:t>
            </a:r>
            <a:r>
              <a:rPr lang="ja-JP" altLang="ja-JP"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altLang="ja-JP"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装備品等</a:t>
            </a:r>
            <a:r>
              <a:rPr lang="ja-JP" altLang="ja-JP"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（要は</a:t>
            </a:r>
            <a:r>
              <a:rPr lang="ja-JP" altLang="en-US"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兵器</a:t>
            </a:r>
            <a:r>
              <a:rPr lang="ja-JP" altLang="en-US"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のこと。</a:t>
            </a:r>
            <a:r>
              <a:rPr lang="en-US" altLang="ja-JP"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の開発・生産のための基盤を強化することが一層重要となっていることを明確化するための法案と説明されている</a:t>
            </a:r>
            <a:r>
              <a:rPr lang="ja-JP" altLang="ja-JP"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indent="152400" algn="l"/>
            <a:r>
              <a:rPr lang="ja-JP" altLang="ja-JP"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その</a:t>
            </a:r>
            <a:r>
              <a:rPr lang="ja-JP" altLang="ja-JP"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ため、防衛大臣が兵器の開発と生産の基盤の強化に関する基本方針を定め公表するとされる（第１条、第３条）。</a:t>
            </a:r>
            <a:endParaRPr lang="ja-JP" altLang="ja-JP"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indent="152400" algn="l"/>
            <a:endParaRPr lang="ja-JP" altLang="ja-JP" sz="1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B9713C8C-8E70-45D5-AE59-23E60168254E}" type="slidenum">
              <a:rPr lang="en-US" altLang="ja-JP" noProof="0" smtClean="0"/>
            </a:fld>
            <a:endParaRPr lang="ja-JP" altLang="en-US" noProof="0">
              <a:latin typeface="Meiryo UI" panose="020B0604030504040204" pitchFamily="50" charset="-128"/>
              <a:ea typeface="Meiryo UI" panose="020B0604030504040204" pitchFamily="50"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j-ea"/>
              </a:rPr>
              <a:t>武器製造業について</a:t>
            </a:r>
            <a:r>
              <a:rPr kumimoji="1" lang="ja-JP" altLang="en-US" dirty="0" smtClean="0">
                <a:latin typeface="+mj-ea"/>
              </a:rPr>
              <a:t>サプライチェーンまで</a:t>
            </a:r>
            <a:r>
              <a:rPr kumimoji="1" lang="ja-JP" altLang="en-US" dirty="0">
                <a:latin typeface="+mj-ea"/>
              </a:rPr>
              <a:t>国に報告する努力義務が課される</a:t>
            </a:r>
            <a:endParaRPr kumimoji="1" lang="ja-JP" altLang="en-US" dirty="0">
              <a:latin typeface="+mj-ea"/>
            </a:endParaRPr>
          </a:p>
        </p:txBody>
      </p:sp>
      <p:sp>
        <p:nvSpPr>
          <p:cNvPr id="3" name="コンテンツ プレースホルダー 2"/>
          <p:cNvSpPr>
            <a:spLocks noGrp="1"/>
          </p:cNvSpPr>
          <p:nvPr>
            <p:ph idx="1"/>
          </p:nvPr>
        </p:nvSpPr>
        <p:spPr/>
        <p:txBody>
          <a:bodyPr/>
          <a:lstStyle/>
          <a:p>
            <a:r>
              <a:rPr lang="ja-JP" altLang="ja-JP" sz="2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第２に、任務に不可欠な兵器を製造する企業に対して、</a:t>
            </a:r>
            <a:r>
              <a:rPr lang="ja-JP" altLang="ja-JP" sz="2800" b="1" u="sng"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サプライチェーン調査</a:t>
            </a:r>
            <a:r>
              <a:rPr lang="ja-JP" altLang="ja-JP" sz="2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（第８条）を定め、調査により、防衛省がサプライチェーンリスクを直接把握できるようにするとされる</a:t>
            </a:r>
            <a:r>
              <a:rPr lang="ja-JP" altLang="ja-JP" sz="2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2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ja-JP" sz="2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企業</a:t>
            </a:r>
            <a:r>
              <a:rPr lang="ja-JP" altLang="ja-JP" sz="2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は防衛省の調査に対して回答の努力義務を負い、</a:t>
            </a:r>
            <a:r>
              <a:rPr lang="ja-JP" altLang="ja-JP" sz="2800" b="1" u="sng"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企業の調達先を国が直接把握するシステムを構築しようとしている</a:t>
            </a:r>
            <a:r>
              <a:rPr lang="ja-JP" altLang="ja-JP" sz="2800" b="1"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B9713C8C-8E70-45D5-AE59-23E60168254E}" type="slidenum">
              <a:rPr lang="en-US" altLang="ja-JP" noProof="0" smtClean="0"/>
            </a:fld>
            <a:endParaRPr lang="ja-JP" altLang="en-US" noProof="0">
              <a:latin typeface="Meiryo UI" panose="020B0604030504040204" pitchFamily="50" charset="-128"/>
              <a:ea typeface="Meiryo UI" panose="020B0604030504040204"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秘密保護法対策弁護団の成り立ち</a:t>
            </a:r>
            <a:endParaRPr kumimoji="1" lang="ja-JP" altLang="en-US" dirty="0"/>
          </a:p>
        </p:txBody>
      </p:sp>
      <p:sp>
        <p:nvSpPr>
          <p:cNvPr id="3" name="コンテンツ プレースホルダー 2"/>
          <p:cNvSpPr>
            <a:spLocks noGrp="1"/>
          </p:cNvSpPr>
          <p:nvPr>
            <p:ph idx="1"/>
          </p:nvPr>
        </p:nvSpPr>
        <p:spPr>
          <a:xfrm>
            <a:off x="677335" y="1628800"/>
            <a:ext cx="8443001" cy="4824536"/>
          </a:xfrm>
        </p:spPr>
        <p:txBody>
          <a:bodyPr/>
          <a:lstStyle/>
          <a:p>
            <a:r>
              <a:rPr kumimoji="1" lang="ja-JP" altLang="en-US" dirty="0"/>
              <a:t>２０１３年１２月６日、特定秘密の保護に関する法律（秘密保護法）が成立した。</a:t>
            </a:r>
            <a:endParaRPr kumimoji="1" lang="en-US" altLang="ja-JP" dirty="0"/>
          </a:p>
          <a:p>
            <a:r>
              <a:rPr kumimoji="1" lang="ja-JP" altLang="en-US" dirty="0"/>
              <a:t>ジャーナリスト、弁護士会、研究者、表現者、市民団体など、幅広い各界から、法案に対する深刻な懸念が表明され、慎重審議を求める世論は８割にも達していた中での強行採決であった。</a:t>
            </a:r>
            <a:endParaRPr kumimoji="1" lang="en-US" altLang="ja-JP" dirty="0"/>
          </a:p>
          <a:p>
            <a:endParaRPr kumimoji="1" lang="en-US" altLang="ja-JP" dirty="0"/>
          </a:p>
          <a:p>
            <a:r>
              <a:rPr lang="ja-JP" altLang="en-US" dirty="0"/>
              <a:t>そこで、当時、法案廃案運動に携わっていた弁護士有志で「秘密保護法対策弁護団」を立ち上げることになり、２０１４年１月２４日に設立された。</a:t>
            </a:r>
            <a:endParaRPr lang="en-US" altLang="ja-JP" dirty="0"/>
          </a:p>
          <a:p>
            <a:r>
              <a:rPr kumimoji="1" lang="ja-JP" altLang="en-US" dirty="0"/>
              <a:t>現在、約４００名の弁護士が加入している。</a:t>
            </a:r>
            <a:endParaRPr kumimoji="1" lang="ja-JP" altLang="en-US" dirty="0"/>
          </a:p>
        </p:txBody>
      </p:sp>
      <p:sp>
        <p:nvSpPr>
          <p:cNvPr id="4" name="スライド番号プレースホルダー 3"/>
          <p:cNvSpPr>
            <a:spLocks noGrp="1"/>
          </p:cNvSpPr>
          <p:nvPr>
            <p:ph type="sldNum" sz="quarter" idx="12"/>
          </p:nvPr>
        </p:nvSpPr>
        <p:spPr/>
        <p:txBody>
          <a:bodyPr/>
          <a:lstStyle/>
          <a:p>
            <a:fld id="{09B9841C-DB28-415D-BD98-1D865182E815}" type="slidenum">
              <a:rPr lang="ja-JP" altLang="en-US" smtClean="0"/>
            </a:fld>
            <a:endParaRPr lang="ja-JP" altLang="en-US" dirty="0"/>
          </a:p>
        </p:txBody>
      </p:sp>
      <p:pic>
        <p:nvPicPr>
          <p:cNvPr id="5" name="図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472264" y="2636912"/>
            <a:ext cx="2946080" cy="183393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武器産業に金をつぎ込む</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838200" y="1412776"/>
            <a:ext cx="8642176" cy="5184576"/>
          </a:xfrm>
        </p:spPr>
        <p:txBody>
          <a:bodyPr>
            <a:normAutofit fontScale="77500" lnSpcReduction="20000"/>
          </a:bodyPr>
          <a:lstStyle/>
          <a:p>
            <a:r>
              <a:rPr lang="ja-JP" altLang="ja-JP" sz="2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第３に、兵器の製造に資する企業の取組について、サプライヤーも含め、</a:t>
            </a:r>
            <a:r>
              <a:rPr lang="ja-JP" altLang="ja-JP" sz="2800" u="sng"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経費を直接的に支払う</a:t>
            </a:r>
            <a:r>
              <a:rPr lang="ja-JP" altLang="ja-JP" sz="2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ことを可能とする</a:t>
            </a:r>
            <a:r>
              <a:rPr lang="ja-JP" altLang="ja-JP" sz="2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。そして</a:t>
            </a:r>
            <a:r>
              <a:rPr lang="ja-JP" altLang="ja-JP" sz="2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28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基盤強化の措置</a:t>
            </a:r>
            <a:r>
              <a:rPr lang="ja-JP" altLang="ja-JP" sz="2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（第４条～第７条）として、防衛省は、防衛大臣から計画の認定を受けた事業者に対して、</a:t>
            </a:r>
            <a:endParaRPr lang="ja-JP" altLang="en-US" sz="2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en-US" altLang="ja-JP" sz="2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①</a:t>
            </a:r>
            <a:r>
              <a:rPr lang="ja-JP" altLang="ja-JP" sz="2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供給網の強靱化 （サプライチェーン</a:t>
            </a:r>
            <a:r>
              <a:rPr lang="ja-JP" altLang="ja-JP" sz="2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en-US" sz="2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en-US" altLang="ja-JP" sz="2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②</a:t>
            </a:r>
            <a:r>
              <a:rPr lang="ja-JP" altLang="ja-JP" sz="2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製造工程効率化、</a:t>
            </a:r>
            <a:endParaRPr lang="ja-JP" altLang="en-US" sz="2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en-US" altLang="ja-JP" sz="2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③</a:t>
            </a:r>
            <a:r>
              <a:rPr lang="ja-JP" altLang="ja-JP" sz="2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サイバーセキュリティ強化</a:t>
            </a:r>
            <a:endParaRPr lang="ja-JP" altLang="en-US" sz="2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en-US" altLang="ja-JP" sz="2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④</a:t>
            </a:r>
            <a:r>
              <a:rPr lang="ja-JP" altLang="ja-JP" sz="2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事業承継等についての経費を直接支払うことができる。</a:t>
            </a:r>
            <a:endParaRPr lang="ja-JP" altLang="en-US" sz="2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ja-JP" sz="28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装備移転円滑化措置</a:t>
            </a:r>
            <a:r>
              <a:rPr lang="ja-JP" altLang="ja-JP" sz="2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（第９条～第２５条）として、防衛省が、装備品等の仕様・性能等を変更する費用に対して</a:t>
            </a:r>
            <a:r>
              <a:rPr lang="ja-JP" altLang="ja-JP" sz="2800" u="sng"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助成金を交付</a:t>
            </a:r>
            <a:r>
              <a:rPr lang="ja-JP" altLang="ja-JP" sz="2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するシステムを構築するとしている。さらに、装備品製造等事業者に対して、</a:t>
            </a:r>
            <a:r>
              <a:rPr lang="ja-JP" altLang="ja-JP" sz="28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日本政策金融公庫による</a:t>
            </a:r>
            <a:r>
              <a:rPr lang="ja-JP" altLang="ja-JP" sz="2800" b="1" u="sng"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貸付け</a:t>
            </a:r>
            <a:r>
              <a:rPr lang="ja-JP" altLang="ja-JP" sz="2800" u="sng"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についての配慮</a:t>
            </a:r>
            <a:r>
              <a:rPr lang="ja-JP" altLang="ja-JP" sz="2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をするとしている（第２６条）。</a:t>
            </a:r>
            <a:endParaRPr lang="ja-JP" altLang="en-US" sz="2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2800" u="sng"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武器</a:t>
            </a:r>
            <a:r>
              <a:rPr lang="ja-JP" altLang="ja-JP" sz="2800" b="1" u="sng" kern="100" dirty="0" smtClean="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生産</a:t>
            </a:r>
            <a:r>
              <a:rPr lang="ja-JP" altLang="ja-JP" sz="2800" b="1" u="sng"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企業に対する国の直接・間接の資金供与を可能にする仕組みをつくろうとしている</a:t>
            </a:r>
            <a:r>
              <a:rPr lang="ja-JP" altLang="ja-JP" sz="2800" b="1"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kumimoji="1" lang="ja-JP" altLang="en-US" b="1" dirty="0">
              <a:solidFill>
                <a:srgbClr val="FF0000"/>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B9713C8C-8E70-45D5-AE59-23E60168254E}" type="slidenum">
              <a:rPr lang="en-US" altLang="ja-JP" noProof="0" smtClean="0"/>
            </a:fld>
            <a:endParaRPr lang="ja-JP" altLang="en-US" noProof="0">
              <a:latin typeface="Meiryo UI" panose="020B0604030504040204" pitchFamily="50" charset="-128"/>
              <a:ea typeface="Meiryo UI" panose="020B0604030504040204" pitchFamily="50"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sz="4000" b="1" kern="100" dirty="0">
                <a:effectLst/>
                <a:latin typeface="Meiryo UI" panose="020B0604030504040204" pitchFamily="50" charset="-128"/>
                <a:ea typeface="Meiryo UI" panose="020B0604030504040204" pitchFamily="50" charset="-128"/>
                <a:cs typeface="Times New Roman" panose="02020603050405020304" pitchFamily="18" charset="0"/>
              </a:rPr>
              <a:t>製造施設等の国による保有</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677335" y="1930400"/>
            <a:ext cx="8596668" cy="4110963"/>
          </a:xfrm>
        </p:spPr>
        <p:txBody>
          <a:bodyPr>
            <a:normAutofit/>
          </a:bodyPr>
          <a:lstStyle/>
          <a:p>
            <a:r>
              <a:rPr lang="ja-JP" altLang="ja-JP" sz="3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第４に、</a:t>
            </a:r>
            <a:r>
              <a:rPr lang="ja-JP" altLang="ja-JP" sz="32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製造施設等の国による保有</a:t>
            </a:r>
            <a:r>
              <a:rPr lang="ja-JP" altLang="ja-JP" sz="3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について規定し（第２９条～第３３条）、上記の措置を講じてもなお、他に手段がない場合、</a:t>
            </a:r>
            <a:r>
              <a:rPr lang="ja-JP" altLang="ja-JP" sz="3200" u="sng"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国自身が製造施設等を保有</a:t>
            </a:r>
            <a:r>
              <a:rPr lang="ja-JP" altLang="ja-JP" sz="3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し、企業に管理・運営させることを可能とするとしている</a:t>
            </a:r>
            <a:r>
              <a:rPr lang="ja-JP" altLang="ja-JP" sz="32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32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ja-JP" sz="32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兵器</a:t>
            </a:r>
            <a:r>
              <a:rPr lang="ja-JP" altLang="ja-JP" sz="3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の国産政策を維持するため、倒産しかかっている兵器産業を国有化しようというのである</a:t>
            </a:r>
            <a:r>
              <a:rPr lang="ja-JP" altLang="ja-JP" sz="32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32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B9713C8C-8E70-45D5-AE59-23E60168254E}" type="slidenum">
              <a:rPr lang="en-US" altLang="ja-JP" noProof="0" smtClean="0"/>
            </a:fld>
            <a:endParaRPr lang="ja-JP" altLang="en-US" noProof="0">
              <a:latin typeface="Meiryo UI" panose="020B0604030504040204" pitchFamily="50" charset="-128"/>
              <a:ea typeface="Meiryo UI" panose="020B0604030504040204" pitchFamily="50"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kern="100" dirty="0">
                <a:effectLst/>
                <a:latin typeface="Meiryo UI" panose="020B0604030504040204" pitchFamily="50" charset="-128"/>
                <a:ea typeface="Meiryo UI" panose="020B0604030504040204" pitchFamily="50" charset="-128"/>
                <a:cs typeface="Times New Roman" panose="02020603050405020304" pitchFamily="18" charset="0"/>
              </a:rPr>
              <a:t>これは</a:t>
            </a:r>
            <a:r>
              <a:rPr lang="ja-JP" altLang="ja-JP" sz="4000" kern="100" dirty="0">
                <a:effectLst/>
                <a:latin typeface="Meiryo UI" panose="020B0604030504040204" pitchFamily="50" charset="-128"/>
                <a:ea typeface="Meiryo UI" panose="020B0604030504040204" pitchFamily="50" charset="-128"/>
                <a:cs typeface="Times New Roman" panose="02020603050405020304" pitchFamily="18" charset="0"/>
              </a:rPr>
              <a:t>「企業版秘密</a:t>
            </a:r>
            <a:r>
              <a:rPr lang="ja-JP" altLang="ja-JP" sz="4000" kern="100" dirty="0" smtClean="0">
                <a:effectLst/>
                <a:latin typeface="Meiryo UI" panose="020B0604030504040204" pitchFamily="50" charset="-128"/>
                <a:ea typeface="Meiryo UI" panose="020B0604030504040204" pitchFamily="50" charset="-128"/>
                <a:cs typeface="Times New Roman" panose="02020603050405020304" pitchFamily="18" charset="0"/>
              </a:rPr>
              <a:t>保護法</a:t>
            </a:r>
            <a:r>
              <a:rPr lang="ja-JP" altLang="en-US" sz="4000" kern="100" dirty="0" smtClean="0">
                <a:effectLst/>
                <a:latin typeface="Meiryo UI" panose="020B0604030504040204" pitchFamily="50" charset="-128"/>
                <a:ea typeface="Meiryo UI" panose="020B0604030504040204" pitchFamily="50" charset="-128"/>
                <a:cs typeface="Times New Roman" panose="02020603050405020304" pitchFamily="18" charset="0"/>
              </a:rPr>
              <a:t>案</a:t>
            </a:r>
            <a:r>
              <a:rPr lang="ja-JP" altLang="ja-JP" sz="40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4000" kern="100" dirty="0">
                <a:latin typeface="Meiryo UI" panose="020B0604030504040204" pitchFamily="50" charset="-128"/>
                <a:ea typeface="Meiryo UI" panose="020B0604030504040204" pitchFamily="50" charset="-128"/>
                <a:cs typeface="Times New Roman" panose="02020603050405020304" pitchFamily="18" charset="0"/>
              </a:rPr>
              <a:t>でもある</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838200" y="1484784"/>
            <a:ext cx="8786192" cy="5184575"/>
          </a:xfrm>
        </p:spPr>
        <p:txBody>
          <a:bodyPr>
            <a:normAutofit fontScale="85000" lnSpcReduction="20000"/>
          </a:bodyPr>
          <a:lstStyle/>
          <a:p>
            <a:r>
              <a:rPr lang="ja-JP" altLang="ja-JP" sz="28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第５に、</a:t>
            </a:r>
            <a:r>
              <a:rPr lang="ja-JP" altLang="en-US" sz="2800" b="1"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武器製造</a:t>
            </a:r>
            <a:r>
              <a:rPr lang="ja-JP" altLang="ja-JP" sz="2800" b="1"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契約における秘密の保全措置</a:t>
            </a:r>
            <a:r>
              <a:rPr lang="ja-JP" altLang="ja-JP" sz="28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について規定し、兵器等の機微情報の保全を強化するとしている（第２７条、第２８条）</a:t>
            </a:r>
            <a:r>
              <a:rPr lang="ja-JP" altLang="ja-JP" sz="28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28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2800" u="sng"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「装備</a:t>
            </a:r>
            <a:r>
              <a:rPr lang="ja-JP" altLang="en-US" sz="2800"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品等</a:t>
            </a:r>
            <a:r>
              <a:rPr lang="ja-JP" altLang="en-US" sz="2800" u="sng"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秘密」を指定</a:t>
            </a:r>
            <a:r>
              <a:rPr lang="ja-JP" altLang="en-US" sz="28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し、装備</a:t>
            </a:r>
            <a:r>
              <a:rPr lang="ja-JP" altLang="en-US" sz="28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品等契約を締結した事業者に</a:t>
            </a:r>
            <a:r>
              <a:rPr lang="ja-JP" altLang="en-US" sz="28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対して</a:t>
            </a:r>
            <a:r>
              <a:rPr lang="ja-JP" altLang="en-US" sz="28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提供</a:t>
            </a:r>
            <a:r>
              <a:rPr lang="ja-JP" altLang="en-US" sz="28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することができる。</a:t>
            </a:r>
            <a:endParaRPr lang="en-US" altLang="ja-JP" sz="28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28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装備品等秘密の取扱いの業務に従事する従業者は、その業務に関して知り得た装備品等秘密を漏らしてはならない。装備品等秘密の取扱いの業務に従事しなくなった後においても、同様とする。」と定め、企業の従業員にも</a:t>
            </a:r>
            <a:r>
              <a:rPr lang="ja-JP" altLang="en-US" sz="2800"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法的な守秘義務</a:t>
            </a:r>
            <a:r>
              <a:rPr lang="ja-JP" altLang="en-US" sz="28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を課している。</a:t>
            </a:r>
            <a:endParaRPr lang="ja-JP" altLang="en-US" sz="28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28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装備品等秘密を漏らした</a:t>
            </a:r>
            <a:r>
              <a:rPr lang="ja-JP" altLang="en-US" sz="28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者は、</a:t>
            </a:r>
            <a:r>
              <a:rPr lang="ja-JP" altLang="ja-JP" sz="28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１年以下の拘禁刑又は５０万円以下の罰金に処するという</a:t>
            </a:r>
            <a:r>
              <a:rPr lang="ja-JP" altLang="ja-JP" sz="2800" u="sng"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刑事罰</a:t>
            </a:r>
            <a:r>
              <a:rPr lang="ja-JP" altLang="ja-JP" sz="28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を定めている</a:t>
            </a:r>
            <a:r>
              <a:rPr lang="ja-JP" altLang="en-US" sz="28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2800" kern="0" dirty="0" smtClean="0">
                <a:solidFill>
                  <a:schemeClr val="tx1"/>
                </a:solidFill>
                <a:latin typeface="Meiryo UI" panose="020B0604030504040204" pitchFamily="50" charset="-128"/>
                <a:ea typeface="Meiryo UI" panose="020B0604030504040204" pitchFamily="50" charset="-128"/>
                <a:cs typeface="ＭＳ Ｐゴシック" panose="020B0600070205080204" charset="-128"/>
              </a:rPr>
              <a:t>法案３８条</a:t>
            </a:r>
            <a:r>
              <a:rPr lang="ja-JP" altLang="en-US" sz="2800" kern="0" dirty="0" smtClean="0">
                <a:solidFill>
                  <a:schemeClr val="tx1"/>
                </a:solidFill>
                <a:latin typeface="Meiryo UI" panose="020B0604030504040204" pitchFamily="50" charset="-128"/>
                <a:ea typeface="Meiryo UI" panose="020B0604030504040204" pitchFamily="50" charset="-128"/>
                <a:cs typeface="ＭＳ Ｐゴシック" panose="020B0600070205080204" charset="-128"/>
              </a:rPr>
              <a:t>）。</a:t>
            </a:r>
            <a:endParaRPr lang="en-US" altLang="ja-JP" sz="2800" kern="0" dirty="0" smtClean="0">
              <a:solidFill>
                <a:schemeClr val="tx1"/>
              </a:solidFill>
              <a:latin typeface="Meiryo UI" panose="020B0604030504040204" pitchFamily="50" charset="-128"/>
              <a:ea typeface="Meiryo UI" panose="020B0604030504040204" pitchFamily="50" charset="-128"/>
              <a:cs typeface="ＭＳ Ｐゴシック" panose="020B0600070205080204" charset="-128"/>
            </a:endParaRPr>
          </a:p>
          <a:p>
            <a:r>
              <a:rPr lang="ja-JP" altLang="ja-JP" sz="28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このような法制度は、処罰の対象とされる</a:t>
            </a:r>
            <a:r>
              <a:rPr lang="ja-JP" altLang="ja-JP" sz="2800" u="sng" kern="0" dirty="0">
                <a:solidFill>
                  <a:srgbClr val="FF0000"/>
                </a:solidFill>
                <a:latin typeface="Meiryo UI" panose="020B0604030504040204" pitchFamily="50" charset="-128"/>
                <a:ea typeface="Meiryo UI" panose="020B0604030504040204" pitchFamily="50" charset="-128"/>
                <a:cs typeface="ＭＳ Ｐゴシック" panose="020B0600070205080204" charset="-128"/>
              </a:rPr>
              <a:t>「装備品等秘密」の要件</a:t>
            </a:r>
            <a:r>
              <a:rPr lang="ja-JP" altLang="ja-JP" sz="2800" u="sng" kern="0" dirty="0" smtClean="0">
                <a:solidFill>
                  <a:srgbClr val="FF0000"/>
                </a:solidFill>
                <a:latin typeface="Meiryo UI" panose="020B0604030504040204" pitchFamily="50" charset="-128"/>
                <a:ea typeface="Meiryo UI" panose="020B0604030504040204" pitchFamily="50" charset="-128"/>
                <a:cs typeface="ＭＳ Ｐゴシック" panose="020B0600070205080204" charset="-128"/>
              </a:rPr>
              <a:t>が極めて</a:t>
            </a:r>
            <a:r>
              <a:rPr lang="ja-JP" altLang="ja-JP" sz="2800" u="sng" kern="0" dirty="0">
                <a:solidFill>
                  <a:srgbClr val="FF0000"/>
                </a:solidFill>
                <a:latin typeface="Meiryo UI" panose="020B0604030504040204" pitchFamily="50" charset="-128"/>
                <a:ea typeface="Meiryo UI" panose="020B0604030504040204" pitchFamily="50" charset="-128"/>
                <a:cs typeface="ＭＳ Ｐゴシック" panose="020B0600070205080204" charset="-128"/>
              </a:rPr>
              <a:t>あいまい</a:t>
            </a:r>
            <a:r>
              <a:rPr lang="ja-JP" altLang="ja-JP" sz="2800" kern="0" dirty="0">
                <a:solidFill>
                  <a:schemeClr val="tx1"/>
                </a:solidFill>
                <a:latin typeface="Meiryo UI" panose="020B0604030504040204" pitchFamily="50" charset="-128"/>
                <a:ea typeface="Meiryo UI" panose="020B0604030504040204" pitchFamily="50" charset="-128"/>
                <a:cs typeface="ＭＳ Ｐゴシック" panose="020B0600070205080204" charset="-128"/>
              </a:rPr>
              <a:t>であり、</a:t>
            </a:r>
            <a:r>
              <a:rPr lang="ja-JP" altLang="ja-JP" sz="2800" u="sng"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国の特定秘密保護制度を兵器産業従事者にまで拡大</a:t>
            </a:r>
            <a:r>
              <a:rPr lang="ja-JP" altLang="ja-JP" sz="28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するものであって、「企業版秘密保護法」を制定しようとするものにほかならない</a:t>
            </a:r>
            <a:r>
              <a:rPr lang="ja-JP" altLang="ja-JP" sz="28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endParaRPr lang="ja-JP" altLang="ja-JP" sz="28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B9713C8C-8E70-45D5-AE59-23E60168254E}" type="slidenum">
              <a:rPr lang="en-US" altLang="ja-JP" noProof="0" smtClean="0"/>
            </a:fld>
            <a:endParaRPr lang="ja-JP" altLang="en-US" noProof="0">
              <a:latin typeface="Meiryo UI" panose="020B0604030504040204" pitchFamily="50" charset="-128"/>
              <a:ea typeface="Meiryo UI" panose="020B0604030504040204" pitchFamily="50"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5" y="332656"/>
            <a:ext cx="8370993" cy="1597744"/>
          </a:xfrm>
        </p:spPr>
        <p:txBody>
          <a:bodyPr>
            <a:normAutofit fontScale="90000"/>
          </a:bodyPr>
          <a:lstStyle/>
          <a:p>
            <a:r>
              <a:rPr lang="ja-JP" altLang="ja-JP" sz="4000" kern="100" dirty="0" smtClean="0">
                <a:effectLst/>
                <a:latin typeface="Meiryo UI" panose="020B0604030504040204" pitchFamily="50" charset="-128"/>
                <a:ea typeface="Meiryo UI" panose="020B0604030504040204" pitchFamily="50" charset="-128"/>
                <a:cs typeface="Times New Roman" panose="02020603050405020304" pitchFamily="18" charset="0"/>
              </a:rPr>
              <a:t>知る</a:t>
            </a:r>
            <a:r>
              <a:rPr lang="ja-JP" altLang="ja-JP" sz="4000" kern="100" dirty="0">
                <a:effectLst/>
                <a:latin typeface="Meiryo UI" panose="020B0604030504040204" pitchFamily="50" charset="-128"/>
                <a:ea typeface="Meiryo UI" panose="020B0604030504040204" pitchFamily="50" charset="-128"/>
                <a:cs typeface="Times New Roman" panose="02020603050405020304" pitchFamily="18" charset="0"/>
              </a:rPr>
              <a:t>権利と表現の自由</a:t>
            </a:r>
            <a:r>
              <a:rPr lang="ja-JP" altLang="ja-JP" sz="40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4000" kern="100" dirty="0" smtClean="0">
                <a:effectLst/>
                <a:latin typeface="Meiryo UI" panose="020B0604030504040204" pitchFamily="50" charset="-128"/>
                <a:ea typeface="Meiryo UI" panose="020B0604030504040204" pitchFamily="50" charset="-128"/>
                <a:cs typeface="Times New Roman" panose="02020603050405020304" pitchFamily="18" charset="0"/>
              </a:rPr>
              <a:t>そして</a:t>
            </a:r>
            <a:r>
              <a:rPr lang="ja-JP" altLang="ja-JP" sz="4000" kern="100" dirty="0" smtClean="0">
                <a:effectLst/>
                <a:latin typeface="Meiryo UI" panose="020B0604030504040204" pitchFamily="50" charset="-128"/>
                <a:ea typeface="Meiryo UI" panose="020B0604030504040204" pitchFamily="50" charset="-128"/>
                <a:cs typeface="Times New Roman" panose="02020603050405020304" pitchFamily="18" charset="0"/>
              </a:rPr>
              <a:t>民主</a:t>
            </a:r>
            <a:r>
              <a:rPr lang="ja-JP" altLang="ja-JP" sz="4000" kern="100" dirty="0">
                <a:effectLst/>
                <a:latin typeface="Meiryo UI" panose="020B0604030504040204" pitchFamily="50" charset="-128"/>
                <a:ea typeface="Meiryo UI" panose="020B0604030504040204" pitchFamily="50" charset="-128"/>
                <a:cs typeface="Times New Roman" panose="02020603050405020304" pitchFamily="18" charset="0"/>
              </a:rPr>
              <a:t>主義を危機へと導く「企業版秘密</a:t>
            </a:r>
            <a:r>
              <a:rPr lang="ja-JP" altLang="ja-JP" sz="4000" kern="100" dirty="0" smtClean="0">
                <a:effectLst/>
                <a:latin typeface="Meiryo UI" panose="020B0604030504040204" pitchFamily="50" charset="-128"/>
                <a:ea typeface="Meiryo UI" panose="020B0604030504040204" pitchFamily="50" charset="-128"/>
                <a:cs typeface="Times New Roman" panose="02020603050405020304" pitchFamily="18" charset="0"/>
              </a:rPr>
              <a:t>保護法</a:t>
            </a:r>
            <a:r>
              <a:rPr lang="ja-JP" altLang="en-US" sz="4000" kern="100" dirty="0" smtClean="0">
                <a:effectLst/>
                <a:latin typeface="Meiryo UI" panose="020B0604030504040204" pitchFamily="50" charset="-128"/>
                <a:ea typeface="Meiryo UI" panose="020B0604030504040204" pitchFamily="50" charset="-128"/>
                <a:cs typeface="Times New Roman" panose="02020603050405020304" pitchFamily="18" charset="0"/>
              </a:rPr>
              <a:t>案</a:t>
            </a:r>
            <a:r>
              <a:rPr lang="ja-JP" altLang="ja-JP" sz="40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4000" kern="100" dirty="0" smtClean="0">
                <a:effectLst/>
                <a:latin typeface="Meiryo UI" panose="020B0604030504040204" pitchFamily="50" charset="-128"/>
                <a:ea typeface="Meiryo UI" panose="020B0604030504040204" pitchFamily="50" charset="-128"/>
                <a:cs typeface="Times New Roman" panose="02020603050405020304" pitchFamily="18" charset="0"/>
              </a:rPr>
              <a:t>に</a:t>
            </a:r>
            <a:r>
              <a:rPr lang="ja-JP" altLang="ja-JP" sz="4000" kern="100" dirty="0" smtClean="0">
                <a:effectLst/>
                <a:latin typeface="Meiryo UI" panose="020B0604030504040204" pitchFamily="50" charset="-128"/>
                <a:ea typeface="Meiryo UI" panose="020B0604030504040204" pitchFamily="50" charset="-128"/>
                <a:cs typeface="Times New Roman" panose="02020603050405020304" pitchFamily="18" charset="0"/>
              </a:rPr>
              <a:t>反対</a:t>
            </a:r>
            <a:r>
              <a:rPr lang="ja-JP" altLang="en-US" sz="4000" kern="100" dirty="0" smtClean="0">
                <a:effectLst/>
                <a:latin typeface="Meiryo UI" panose="020B0604030504040204" pitchFamily="50" charset="-128"/>
                <a:ea typeface="Meiryo UI" panose="020B0604030504040204" pitchFamily="50" charset="-128"/>
                <a:cs typeface="Times New Roman" panose="02020603050405020304" pitchFamily="18" charset="0"/>
              </a:rPr>
              <a:t>の声を！</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677335" y="2160590"/>
            <a:ext cx="8596668" cy="4245907"/>
          </a:xfrm>
        </p:spPr>
        <p:txBody>
          <a:bodyPr>
            <a:normAutofit fontScale="92500"/>
          </a:bodyPr>
          <a:lstStyle/>
          <a:p>
            <a:pPr indent="152400" algn="l"/>
            <a:r>
              <a:rPr lang="ja-JP" altLang="ja-JP" sz="2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現在、政府が防衛３文書により大軍拡を図る方針を明らかにしている中で、その当否をめぐる国民的な討論が必要である。防衛省が調達している兵器についても、その必要性が厳しく吟味されなければならない。</a:t>
            </a:r>
            <a:endParaRPr lang="ja-JP" altLang="ja-JP" sz="2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indent="152400"/>
            <a:r>
              <a:rPr lang="ja-JP" altLang="ja-JP" sz="2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ところが、</a:t>
            </a:r>
            <a:r>
              <a:rPr lang="ja-JP" altLang="ja-JP" sz="2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本法案</a:t>
            </a:r>
            <a:r>
              <a:rPr lang="ja-JP" altLang="en-US" sz="2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により</a:t>
            </a:r>
            <a:r>
              <a:rPr lang="ja-JP" altLang="ja-JP" sz="2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2800" u="sng"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防衛省が調達している兵器技術の</a:t>
            </a:r>
            <a:r>
              <a:rPr lang="ja-JP" altLang="ja-JP" sz="2800" u="sng" kern="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内容</a:t>
            </a:r>
            <a:r>
              <a:rPr lang="ja-JP" altLang="en-US" sz="2800" u="sng" kern="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は</a:t>
            </a:r>
            <a:r>
              <a:rPr lang="ja-JP" altLang="ja-JP" sz="2800" u="sng" kern="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秘密に</a:t>
            </a:r>
            <a:r>
              <a:rPr lang="ja-JP" altLang="en-US" sz="2800" u="sng" kern="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なり</a:t>
            </a:r>
            <a:r>
              <a:rPr lang="ja-JP" altLang="ja-JP" sz="2800" u="sng" kern="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2800" u="sng"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防衛に関する</a:t>
            </a:r>
            <a:r>
              <a:rPr lang="ja-JP" altLang="en-US" sz="2800" u="sng" kern="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情報は徹底的に隠され、</a:t>
            </a:r>
            <a:r>
              <a:rPr lang="ja-JP" altLang="ja-JP" sz="2800" u="sng" kern="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これ</a:t>
            </a:r>
            <a:r>
              <a:rPr lang="ja-JP" altLang="ja-JP" sz="2800" u="sng"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に関する国民的な討論</a:t>
            </a:r>
            <a:r>
              <a:rPr lang="ja-JP" altLang="ja-JP" sz="2800" u="sng" kern="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を萎縮</a:t>
            </a:r>
            <a:r>
              <a:rPr lang="ja-JP" altLang="ja-JP" sz="2800" u="sng"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させる</a:t>
            </a:r>
            <a:r>
              <a:rPr lang="ja-JP" altLang="ja-JP" sz="2800" u="sng" kern="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効果</a:t>
            </a:r>
            <a:r>
              <a:rPr lang="ja-JP" altLang="en-US" sz="2800" u="sng" kern="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が生じる</a:t>
            </a:r>
            <a:r>
              <a:rPr lang="ja-JP" altLang="ja-JP" sz="2800" kern="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28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indent="152400" algn="l"/>
            <a:r>
              <a:rPr lang="ja-JP" altLang="ja-JP" sz="2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国民</a:t>
            </a:r>
            <a:r>
              <a:rPr lang="ja-JP" altLang="ja-JP" sz="2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の知る権利と表現の自由、ひいて</a:t>
            </a:r>
            <a:r>
              <a:rPr lang="ja-JP" altLang="ja-JP" sz="2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は</a:t>
            </a:r>
            <a:r>
              <a:rPr lang="ja-JP" altLang="en-US" sz="28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日本</a:t>
            </a:r>
            <a:r>
              <a:rPr lang="ja-JP" altLang="ja-JP" sz="2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a:t>
            </a:r>
            <a:r>
              <a:rPr lang="ja-JP" altLang="ja-JP" sz="2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民主主義を危機へと導く「企業版秘密</a:t>
            </a:r>
            <a:r>
              <a:rPr lang="ja-JP" altLang="ja-JP" sz="2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保護法</a:t>
            </a:r>
            <a:r>
              <a:rPr lang="ja-JP" altLang="en-US" sz="2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案</a:t>
            </a:r>
            <a:r>
              <a:rPr lang="ja-JP" altLang="ja-JP" sz="2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」に反対</a:t>
            </a:r>
            <a:r>
              <a:rPr lang="ja-JP" altLang="en-US" sz="2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しよう</a:t>
            </a:r>
            <a:r>
              <a:rPr lang="ja-JP" altLang="ja-JP" sz="2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2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B9713C8C-8E70-45D5-AE59-23E60168254E}" type="slidenum">
              <a:rPr lang="en-US" altLang="ja-JP" noProof="0" smtClean="0"/>
            </a:fld>
            <a:endParaRPr lang="ja-JP" altLang="en-US" noProof="0">
              <a:latin typeface="Meiryo UI" panose="020B0604030504040204" pitchFamily="50" charset="-128"/>
              <a:ea typeface="Meiryo UI" panose="020B0604030504040204" pitchFamily="50"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ご清聴ありがとうございました</a:t>
            </a:r>
            <a:endParaRPr kumimoji="1" lang="ja-JP" altLang="en-US" dirty="0"/>
          </a:p>
        </p:txBody>
      </p:sp>
      <p:sp>
        <p:nvSpPr>
          <p:cNvPr id="3" name="テキス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fld>
            <a:endParaRPr kumimoji="1"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秘密保護法対策弁護団の目的と活動</a:t>
            </a:r>
            <a:endParaRPr kumimoji="1" lang="ja-JP" altLang="en-US" dirty="0"/>
          </a:p>
        </p:txBody>
      </p:sp>
      <p:sp>
        <p:nvSpPr>
          <p:cNvPr id="3" name="コンテンツ プレースホルダー 2"/>
          <p:cNvSpPr>
            <a:spLocks noGrp="1"/>
          </p:cNvSpPr>
          <p:nvPr>
            <p:ph idx="1"/>
          </p:nvPr>
        </p:nvSpPr>
        <p:spPr>
          <a:xfrm>
            <a:off x="677335" y="1844824"/>
            <a:ext cx="8596668" cy="4196539"/>
          </a:xfrm>
        </p:spPr>
        <p:txBody>
          <a:bodyPr/>
          <a:lstStyle/>
          <a:p>
            <a:r>
              <a:rPr kumimoji="1" lang="ja-JP" altLang="en-US" dirty="0"/>
              <a:t>目的は２つ。</a:t>
            </a:r>
            <a:endParaRPr kumimoji="1" lang="en-US" altLang="ja-JP" dirty="0"/>
          </a:p>
          <a:p>
            <a:r>
              <a:rPr kumimoji="1" lang="ja-JP" altLang="en-US" dirty="0"/>
              <a:t>秘密保護法の施行過程を監視し、同法の犠牲者が生まれた時に効果的な弁護を提供すること。</a:t>
            </a:r>
            <a:endParaRPr kumimoji="1" lang="en-US" altLang="ja-JP" dirty="0"/>
          </a:p>
          <a:p>
            <a:r>
              <a:rPr kumimoji="1" lang="ja-JP" altLang="en-US" dirty="0"/>
              <a:t>同法の問題点を法的観点から明らかにし、発信することにより、秘密保護法廃止運動を市民と共に担うこと。</a:t>
            </a:r>
            <a:endParaRPr kumimoji="1" lang="en-US" altLang="ja-JP" dirty="0"/>
          </a:p>
          <a:p>
            <a:pPr marL="0" indent="0">
              <a:buNone/>
            </a:pPr>
            <a:r>
              <a:rPr lang="ja-JP" altLang="en-US" dirty="0"/>
              <a:t>　　↓</a:t>
            </a:r>
            <a:endParaRPr lang="en-US" altLang="ja-JP" dirty="0"/>
          </a:p>
          <a:p>
            <a:r>
              <a:rPr kumimoji="1" lang="ja-JP" altLang="en-US" dirty="0"/>
              <a:t>そのため、同法の施行過程の監視をしていた。</a:t>
            </a:r>
            <a:endParaRPr kumimoji="1" lang="en-US" altLang="ja-JP" dirty="0"/>
          </a:p>
          <a:p>
            <a:r>
              <a:rPr lang="ja-JP" altLang="en-US" dirty="0"/>
              <a:t>また、弁護団声明、講演会、勉強会などを通じて情報発信をしてきた。</a:t>
            </a:r>
            <a:endParaRPr kumimoji="1" lang="ja-JP" altLang="en-US" dirty="0"/>
          </a:p>
        </p:txBody>
      </p:sp>
      <p:sp>
        <p:nvSpPr>
          <p:cNvPr id="4" name="スライド番号プレースホルダー 3"/>
          <p:cNvSpPr>
            <a:spLocks noGrp="1"/>
          </p:cNvSpPr>
          <p:nvPr>
            <p:ph type="sldNum" sz="quarter" idx="12"/>
          </p:nvPr>
        </p:nvSpPr>
        <p:spPr/>
        <p:txBody>
          <a:bodyPr/>
          <a:lstStyle/>
          <a:p>
            <a:fld id="{09B9841C-DB28-415D-BD98-1D865182E815}" type="slidenum">
              <a:rPr lang="ja-JP" altLang="en-US" smtClean="0"/>
            </a:fld>
            <a:endParaRPr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海上自衛隊１等海佐の書類送検という</a:t>
            </a:r>
            <a:br>
              <a:rPr kumimoji="1" lang="en-US" altLang="ja-JP" dirty="0"/>
            </a:br>
            <a:r>
              <a:rPr kumimoji="1" lang="ja-JP" altLang="en-US" dirty="0"/>
              <a:t>報道の衝撃</a:t>
            </a:r>
            <a:endParaRPr kumimoji="1" lang="ja-JP" altLang="en-US" dirty="0"/>
          </a:p>
        </p:txBody>
      </p:sp>
      <p:sp>
        <p:nvSpPr>
          <p:cNvPr id="3" name="コンテンツ プレースホルダー 2"/>
          <p:cNvSpPr>
            <a:spLocks noGrp="1"/>
          </p:cNvSpPr>
          <p:nvPr>
            <p:ph idx="1"/>
          </p:nvPr>
        </p:nvSpPr>
        <p:spPr>
          <a:xfrm>
            <a:off x="677335" y="1844824"/>
            <a:ext cx="8596668" cy="4680520"/>
          </a:xfrm>
        </p:spPr>
        <p:txBody>
          <a:bodyPr>
            <a:normAutofit fontScale="92500" lnSpcReduction="10000"/>
          </a:bodyPr>
          <a:lstStyle/>
          <a:p>
            <a:r>
              <a:rPr kumimoji="1" lang="ja-JP" altLang="en-US" dirty="0"/>
              <a:t>防衛省は、秘密保護法で定められた「特定秘密」を</a:t>
            </a:r>
            <a:r>
              <a:rPr kumimoji="1" lang="en-US" altLang="ja-JP" dirty="0"/>
              <a:t>OB</a:t>
            </a:r>
            <a:r>
              <a:rPr kumimoji="1" lang="ja-JP" altLang="en-US" dirty="0"/>
              <a:t>に漏らしたとして、海上自衛隊の１等海佐を２０２２年１２月２６日付けで懲戒免職処分。</a:t>
            </a:r>
            <a:endParaRPr kumimoji="1" lang="en-US" altLang="ja-JP" dirty="0"/>
          </a:p>
          <a:p>
            <a:r>
              <a:rPr kumimoji="1" lang="ja-JP" altLang="en-US" dirty="0"/>
              <a:t>自衛隊内部の捜査機関である警務隊は、１等海佐を秘密保護法違反で書類送検。</a:t>
            </a:r>
            <a:endParaRPr kumimoji="1" lang="en-US" altLang="ja-JP" dirty="0"/>
          </a:p>
          <a:p>
            <a:r>
              <a:rPr kumimoji="1" lang="ja-JP" altLang="en-US" dirty="0"/>
              <a:t>１等海佐は、海自で情報を専門的に扱う情報業務群の司令を務めていた２０２０年３月、すでに退職していた元自衛艦隊司令官・海将に対して最新の安全保障情勢に関する説明を行った際、秘密保護法で定められた「特定秘密」にあたる「我が国周辺の情勢に関し収集した情報等に関する特定秘密」などを漏らしたと報じられている。</a:t>
            </a:r>
            <a:endParaRPr kumimoji="1" lang="en-US" altLang="ja-JP" dirty="0"/>
          </a:p>
          <a:p>
            <a:endParaRPr lang="en-US" altLang="ja-JP" dirty="0"/>
          </a:p>
          <a:p>
            <a:r>
              <a:rPr kumimoji="1" lang="ja-JP" altLang="en-US" u="sng" dirty="0" smtClean="0">
                <a:solidFill>
                  <a:srgbClr val="FF0000"/>
                </a:solidFill>
              </a:rPr>
              <a:t>秘密保護法の初の立件事例</a:t>
            </a:r>
            <a:endParaRPr kumimoji="1" lang="ja-JP" altLang="en-US" u="sng" dirty="0">
              <a:solidFill>
                <a:srgbClr val="FF0000"/>
              </a:solidFill>
            </a:endParaRPr>
          </a:p>
        </p:txBody>
      </p:sp>
      <p:sp>
        <p:nvSpPr>
          <p:cNvPr id="4" name="スライド番号プレースホルダー 3"/>
          <p:cNvSpPr>
            <a:spLocks noGrp="1"/>
          </p:cNvSpPr>
          <p:nvPr>
            <p:ph type="sldNum" sz="quarter" idx="12"/>
          </p:nvPr>
        </p:nvSpPr>
        <p:spPr/>
        <p:txBody>
          <a:bodyPr/>
          <a:lstStyle/>
          <a:p>
            <a:fld id="{09B9841C-DB28-415D-BD98-1D865182E815}" type="slidenum">
              <a:rPr lang="ja-JP" altLang="en-US" smtClean="0"/>
            </a:fld>
            <a:endParaRPr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防衛省発表の報告書「海上自衛隊における特定秘密等漏えい事案について」</a:t>
            </a:r>
            <a:endParaRPr kumimoji="1" lang="ja-JP" altLang="en-US" dirty="0"/>
          </a:p>
        </p:txBody>
      </p:sp>
      <p:sp>
        <p:nvSpPr>
          <p:cNvPr id="3" name="コンテンツ プレースホルダー 2"/>
          <p:cNvSpPr>
            <a:spLocks noGrp="1"/>
          </p:cNvSpPr>
          <p:nvPr>
            <p:ph idx="1"/>
          </p:nvPr>
        </p:nvSpPr>
        <p:spPr>
          <a:xfrm>
            <a:off x="677334" y="2132856"/>
            <a:ext cx="8596669" cy="4273641"/>
          </a:xfrm>
        </p:spPr>
        <p:txBody>
          <a:bodyPr>
            <a:normAutofit/>
          </a:bodyPr>
          <a:lstStyle/>
          <a:p>
            <a:r>
              <a:rPr lang="ja-JP" altLang="en-US" dirty="0" smtClean="0"/>
              <a:t>「令和</a:t>
            </a:r>
            <a:r>
              <a:rPr lang="ja-JP" altLang="en-US" dirty="0"/>
              <a:t>２年３月１９日に情報業務群司令が、かつて上司であった秘密を取り扱う資格</a:t>
            </a:r>
            <a:r>
              <a:rPr lang="ja-JP" altLang="en-US" dirty="0" smtClean="0"/>
              <a:t>のない</a:t>
            </a:r>
            <a:r>
              <a:rPr lang="ja-JP" altLang="en-US" dirty="0"/>
              <a:t>Ａ氏に対して実施した情勢ブリーフィングにおいて、特定秘密、秘及び取扱い上</a:t>
            </a:r>
            <a:r>
              <a:rPr lang="ja-JP" altLang="en-US" dirty="0" smtClean="0"/>
              <a:t>の注意</a:t>
            </a:r>
            <a:r>
              <a:rPr lang="ja-JP" altLang="en-US" dirty="0"/>
              <a:t>を要する情報を故意に漏らし</a:t>
            </a:r>
            <a:r>
              <a:rPr lang="ja-JP" altLang="en-US" dirty="0" smtClean="0"/>
              <a:t>、特定</a:t>
            </a:r>
            <a:r>
              <a:rPr lang="ja-JP" altLang="en-US" dirty="0"/>
              <a:t>秘密</a:t>
            </a:r>
            <a:r>
              <a:rPr lang="ja-JP" altLang="en-US" dirty="0" smtClean="0"/>
              <a:t>保護法及び自衛隊法第５９条</a:t>
            </a:r>
            <a:r>
              <a:rPr lang="ja-JP" altLang="en-US" dirty="0"/>
              <a:t>第１項</a:t>
            </a:r>
            <a:r>
              <a:rPr lang="en-US" altLang="ja-JP" dirty="0"/>
              <a:t>(</a:t>
            </a:r>
            <a:r>
              <a:rPr lang="ja-JP" altLang="en-US" dirty="0"/>
              <a:t>守秘義務</a:t>
            </a:r>
            <a:r>
              <a:rPr lang="en-US" altLang="ja-JP" dirty="0"/>
              <a:t>)</a:t>
            </a:r>
            <a:r>
              <a:rPr lang="ja-JP" altLang="en-US" dirty="0" err="1"/>
              <a:t>に違</a:t>
            </a:r>
            <a:r>
              <a:rPr lang="ja-JP" altLang="en-US" dirty="0"/>
              <a:t>反したことが判明した</a:t>
            </a:r>
            <a:r>
              <a:rPr lang="ja-JP" altLang="en-US" dirty="0" smtClean="0"/>
              <a:t>。」</a:t>
            </a:r>
            <a:endParaRPr kumimoji="1" lang="en-US" altLang="ja-JP" dirty="0" smtClean="0"/>
          </a:p>
          <a:p>
            <a:r>
              <a:rPr kumimoji="1" lang="ja-JP" altLang="en-US" dirty="0" smtClean="0"/>
              <a:t>１等</a:t>
            </a:r>
            <a:r>
              <a:rPr kumimoji="1" lang="ja-JP" altLang="en-US" dirty="0"/>
              <a:t>海佐と元海将は過去に上司・部下の関係</a:t>
            </a:r>
            <a:r>
              <a:rPr kumimoji="1" lang="ja-JP" altLang="en-US" dirty="0" smtClean="0"/>
              <a:t>。</a:t>
            </a:r>
            <a:endParaRPr kumimoji="1" lang="en-US" altLang="ja-JP" dirty="0"/>
          </a:p>
          <a:p>
            <a:r>
              <a:rPr kumimoji="1" lang="ja-JP" altLang="en-US" dirty="0"/>
              <a:t>元海将</a:t>
            </a:r>
            <a:r>
              <a:rPr kumimoji="1" lang="ja-JP" altLang="en-US" dirty="0" smtClean="0"/>
              <a:t>以外</a:t>
            </a:r>
            <a:r>
              <a:rPr lang="ja-JP" altLang="en-US" dirty="0" smtClean="0"/>
              <a:t>から別の者への更なる</a:t>
            </a:r>
            <a:r>
              <a:rPr kumimoji="1" lang="ja-JP" altLang="en-US" dirty="0" smtClean="0"/>
              <a:t>漏えい</a:t>
            </a:r>
            <a:r>
              <a:rPr kumimoji="1" lang="ja-JP" altLang="en-US" dirty="0"/>
              <a:t>は確認されなかった。</a:t>
            </a:r>
            <a:endParaRPr kumimoji="1" lang="en-US" altLang="ja-JP" dirty="0"/>
          </a:p>
        </p:txBody>
      </p:sp>
      <p:sp>
        <p:nvSpPr>
          <p:cNvPr id="4" name="スライド番号プレースホルダー 3"/>
          <p:cNvSpPr>
            <a:spLocks noGrp="1"/>
          </p:cNvSpPr>
          <p:nvPr>
            <p:ph type="sldNum" sz="quarter" idx="12"/>
          </p:nvPr>
        </p:nvSpPr>
        <p:spPr/>
        <p:txBody>
          <a:bodyPr/>
          <a:lstStyle/>
          <a:p>
            <a:fld id="{09B9841C-DB28-415D-BD98-1D865182E815}" type="slidenum">
              <a:rPr lang="ja-JP" altLang="en-US" smtClean="0"/>
            </a:fld>
            <a:endParaRPr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結局「我が国周辺の情勢に関し収集した情報等に関する特定秘密」とは何なのか？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報道では「秘密漏えい」の言葉が繰り返された</a:t>
            </a:r>
            <a:r>
              <a:rPr kumimoji="1" lang="ja-JP" altLang="en-US" dirty="0" smtClean="0"/>
              <a:t>。</a:t>
            </a:r>
            <a:endParaRPr kumimoji="1" lang="en-US" altLang="ja-JP" dirty="0" smtClean="0"/>
          </a:p>
          <a:p>
            <a:r>
              <a:rPr lang="ja-JP" altLang="en-US" dirty="0"/>
              <a:t>しかし</a:t>
            </a:r>
            <a:r>
              <a:rPr lang="ja-JP" altLang="en-US" dirty="0" smtClean="0"/>
              <a:t>、結局、何の秘密なのか詳細不明。</a:t>
            </a:r>
            <a:endParaRPr lang="en-US" altLang="ja-JP" dirty="0" smtClean="0"/>
          </a:p>
          <a:p>
            <a:r>
              <a:rPr kumimoji="1" lang="ja-JP" altLang="en-US" dirty="0" smtClean="0"/>
              <a:t>日米で共有しているデータをもとに、中国潜水艦の行動パターンや進出海域を分析したことを口頭で説明したのではないかというニュースもあったが、やはり詳細不明。</a:t>
            </a:r>
            <a:endParaRPr kumimoji="1" lang="en-US" altLang="ja-JP" dirty="0"/>
          </a:p>
          <a:p>
            <a:endParaRPr kumimoji="1" lang="en-US" altLang="ja-JP" dirty="0"/>
          </a:p>
          <a:p>
            <a:r>
              <a:rPr kumimoji="1" lang="ja-JP" altLang="en-US" dirty="0" smtClean="0"/>
              <a:t>まさに「</a:t>
            </a:r>
            <a:r>
              <a:rPr kumimoji="1" lang="ja-JP" altLang="en-US" dirty="0"/>
              <a:t>何が秘密、それは秘密」という状況。</a:t>
            </a:r>
            <a:endParaRPr kumimoji="1" lang="ja-JP" altLang="en-US" dirty="0"/>
          </a:p>
        </p:txBody>
      </p:sp>
      <p:sp>
        <p:nvSpPr>
          <p:cNvPr id="4" name="スライド番号プレースホルダー 3"/>
          <p:cNvSpPr>
            <a:spLocks noGrp="1"/>
          </p:cNvSpPr>
          <p:nvPr>
            <p:ph type="sldNum" sz="quarter" idx="12"/>
          </p:nvPr>
        </p:nvSpPr>
        <p:spPr/>
        <p:txBody>
          <a:bodyPr/>
          <a:lstStyle/>
          <a:p>
            <a:fld id="{09B9841C-DB28-415D-BD98-1D865182E815}" type="slidenum">
              <a:rPr lang="ja-JP" altLang="en-US" smtClean="0"/>
            </a:fld>
            <a:endParaRPr lang="ja-JP" altLang="en-US" dirty="0"/>
          </a:p>
        </p:txBody>
      </p:sp>
      <p:pic>
        <p:nvPicPr>
          <p:cNvPr id="5" name="図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392144" y="4383092"/>
            <a:ext cx="1564482" cy="20495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裏付け捜査でも</a:t>
            </a:r>
            <a:br>
              <a:rPr kumimoji="1" lang="en-US" altLang="ja-JP" dirty="0" smtClean="0"/>
            </a:br>
            <a:r>
              <a:rPr kumimoji="1" lang="ja-JP" altLang="en-US" dirty="0" smtClean="0"/>
              <a:t>「何が秘密、それは秘密」</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ブリーフィングを</a:t>
            </a:r>
            <a:r>
              <a:rPr lang="ja-JP" altLang="en-US" dirty="0"/>
              <a:t>依頼した</a:t>
            </a:r>
            <a:r>
              <a:rPr lang="ja-JP" altLang="en-US" dirty="0" smtClean="0"/>
              <a:t>元海将も</a:t>
            </a:r>
            <a:r>
              <a:rPr lang="ja-JP" altLang="en-US" dirty="0"/>
              <a:t>警務隊の取り調べを受けたが、その際に黒塗りの文書を見せられて事実関係を追及されたという</a:t>
            </a:r>
            <a:r>
              <a:rPr lang="ja-JP" altLang="en-US" dirty="0" smtClean="0"/>
              <a:t>。</a:t>
            </a:r>
            <a:endParaRPr lang="en-US" altLang="ja-JP" dirty="0" smtClean="0"/>
          </a:p>
          <a:p>
            <a:r>
              <a:rPr lang="ja-JP" altLang="ja-JP" dirty="0"/>
              <a:t>元海将は、取り調べでも黒塗りの文書しか示されず、何が特定秘密か分からなかったと取材に</a:t>
            </a:r>
            <a:r>
              <a:rPr lang="ja-JP" altLang="ja-JP" dirty="0" smtClean="0"/>
              <a:t>答え</a:t>
            </a:r>
            <a:r>
              <a:rPr lang="ja-JP" altLang="en-US" dirty="0" smtClean="0"/>
              <a:t>たとのこと</a:t>
            </a:r>
            <a:r>
              <a:rPr lang="ja-JP" altLang="ja-JP" dirty="0" smtClean="0"/>
              <a:t>。</a:t>
            </a:r>
            <a:endParaRPr kumimoji="1" lang="ja-JP" altLang="en-US" dirty="0"/>
          </a:p>
        </p:txBody>
      </p:sp>
      <p:sp>
        <p:nvSpPr>
          <p:cNvPr id="4" name="スライド番号プレースホルダー 3"/>
          <p:cNvSpPr>
            <a:spLocks noGrp="1"/>
          </p:cNvSpPr>
          <p:nvPr>
            <p:ph type="sldNum" sz="quarter" idx="12"/>
          </p:nvPr>
        </p:nvSpPr>
        <p:spPr/>
        <p:txBody>
          <a:bodyPr/>
          <a:lstStyle/>
          <a:p>
            <a:fld id="{09B9841C-DB28-415D-BD98-1D865182E815}" type="slidenum">
              <a:rPr lang="ja-JP" altLang="en-US" smtClean="0"/>
            </a:fld>
            <a:endParaRPr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横浜地検の不起訴決定</a:t>
            </a:r>
            <a:endParaRPr kumimoji="1" lang="ja-JP" altLang="en-US" dirty="0"/>
          </a:p>
        </p:txBody>
      </p:sp>
      <p:sp>
        <p:nvSpPr>
          <p:cNvPr id="3" name="コンテンツ プレースホルダー 2"/>
          <p:cNvSpPr>
            <a:spLocks noGrp="1"/>
          </p:cNvSpPr>
          <p:nvPr>
            <p:ph idx="1"/>
          </p:nvPr>
        </p:nvSpPr>
        <p:spPr>
          <a:xfrm>
            <a:off x="677335" y="1930400"/>
            <a:ext cx="8596668" cy="4110963"/>
          </a:xfrm>
        </p:spPr>
        <p:txBody>
          <a:bodyPr/>
          <a:lstStyle/>
          <a:p>
            <a:r>
              <a:rPr lang="ja-JP" altLang="en-US" dirty="0" smtClean="0"/>
              <a:t>検察は、</a:t>
            </a:r>
            <a:r>
              <a:rPr lang="en-US" altLang="ja-JP" dirty="0" smtClean="0"/>
              <a:t>2023</a:t>
            </a:r>
            <a:r>
              <a:rPr lang="ja-JP" altLang="en-US" dirty="0"/>
              <a:t>年</a:t>
            </a:r>
            <a:r>
              <a:rPr lang="en-US" altLang="ja-JP" dirty="0"/>
              <a:t>3</a:t>
            </a:r>
            <a:r>
              <a:rPr lang="ja-JP" altLang="en-US" dirty="0"/>
              <a:t>月</a:t>
            </a:r>
            <a:r>
              <a:rPr lang="en-US" altLang="ja-JP" dirty="0"/>
              <a:t>14</a:t>
            </a:r>
            <a:r>
              <a:rPr lang="ja-JP" altLang="en-US" dirty="0"/>
              <a:t>日</a:t>
            </a:r>
            <a:r>
              <a:rPr lang="ja-JP" altLang="en-US" dirty="0" smtClean="0"/>
              <a:t>、本件を不起訴</a:t>
            </a:r>
            <a:r>
              <a:rPr lang="ja-JP" altLang="en-US" dirty="0"/>
              <a:t>にした</a:t>
            </a:r>
            <a:r>
              <a:rPr lang="ja-JP" altLang="en-US" dirty="0" smtClean="0"/>
              <a:t>。</a:t>
            </a:r>
            <a:endParaRPr lang="en-US" altLang="ja-JP" dirty="0"/>
          </a:p>
          <a:p>
            <a:r>
              <a:rPr kumimoji="1" lang="ja-JP" altLang="en-US" dirty="0" smtClean="0"/>
              <a:t>詳しい理由は、報道では明らかになっていない。</a:t>
            </a:r>
            <a:endParaRPr kumimoji="1" lang="en-US" altLang="ja-JP" dirty="0" smtClean="0"/>
          </a:p>
          <a:p>
            <a:r>
              <a:rPr lang="ja-JP" altLang="en-US" dirty="0"/>
              <a:t>口頭での説明であった</a:t>
            </a:r>
            <a:r>
              <a:rPr lang="ja-JP" altLang="en-US" dirty="0" smtClean="0"/>
              <a:t>ため、秘密内容の特定など立証が困難だと判断したものとみられる。</a:t>
            </a:r>
            <a:endParaRPr lang="en-US" altLang="ja-JP" dirty="0" smtClean="0"/>
          </a:p>
        </p:txBody>
      </p:sp>
      <p:sp>
        <p:nvSpPr>
          <p:cNvPr id="4" name="スライド番号プレースホルダー 3"/>
          <p:cNvSpPr>
            <a:spLocks noGrp="1"/>
          </p:cNvSpPr>
          <p:nvPr>
            <p:ph type="sldNum" sz="quarter" idx="12"/>
          </p:nvPr>
        </p:nvSpPr>
        <p:spPr/>
        <p:txBody>
          <a:bodyPr/>
          <a:lstStyle/>
          <a:p>
            <a:fld id="{09B9841C-DB28-415D-BD98-1D865182E815}" type="slidenum">
              <a:rPr lang="ja-JP" altLang="en-US" smtClean="0"/>
            </a:fld>
            <a:endParaRPr lang="ja-JP" altLang="en-US" dirty="0"/>
          </a:p>
        </p:txBody>
      </p:sp>
      <p:pic>
        <p:nvPicPr>
          <p:cNvPr id="5" name="図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91573" y="3573017"/>
            <a:ext cx="2088232" cy="208823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この不起訴決定をどう評価するべきか</a:t>
            </a:r>
            <a:endParaRPr kumimoji="1" lang="ja-JP" altLang="en-US" dirty="0"/>
          </a:p>
        </p:txBody>
      </p:sp>
      <p:sp>
        <p:nvSpPr>
          <p:cNvPr id="3" name="コンテンツ プレースホルダー 2"/>
          <p:cNvSpPr>
            <a:spLocks noGrp="1"/>
          </p:cNvSpPr>
          <p:nvPr>
            <p:ph idx="1"/>
          </p:nvPr>
        </p:nvSpPr>
        <p:spPr>
          <a:xfrm>
            <a:off x="677335" y="1930400"/>
            <a:ext cx="8596668" cy="4110963"/>
          </a:xfrm>
        </p:spPr>
        <p:txBody>
          <a:bodyPr/>
          <a:lstStyle/>
          <a:p>
            <a:r>
              <a:rPr kumimoji="1" lang="ja-JP" altLang="en-US" dirty="0" smtClean="0"/>
              <a:t>秘密保護法は適用されるべきではない。</a:t>
            </a:r>
            <a:endParaRPr kumimoji="1" lang="en-US" altLang="ja-JP" dirty="0" smtClean="0"/>
          </a:p>
          <a:p>
            <a:r>
              <a:rPr kumimoji="1" lang="ja-JP" altLang="en-US" dirty="0" smtClean="0"/>
              <a:t>よって、不起訴という形で終結したのは正しい。</a:t>
            </a:r>
            <a:endParaRPr kumimoji="1" lang="en-US" altLang="ja-JP" dirty="0" smtClean="0"/>
          </a:p>
          <a:p>
            <a:endParaRPr lang="en-US" altLang="ja-JP" dirty="0"/>
          </a:p>
          <a:p>
            <a:r>
              <a:rPr kumimoji="1" lang="ja-JP" altLang="en-US" dirty="0" smtClean="0"/>
              <a:t>しかし、「秘密保護法は必要だ」という論調を作るために本件が使われたのではないかという面もある。</a:t>
            </a:r>
            <a:endParaRPr kumimoji="1" lang="en-US" altLang="ja-JP" dirty="0" smtClean="0"/>
          </a:p>
          <a:p>
            <a:r>
              <a:rPr lang="ja-JP" altLang="en-US" dirty="0"/>
              <a:t>本当に問われるべき</a:t>
            </a:r>
            <a:r>
              <a:rPr lang="ja-JP" altLang="en-US" dirty="0" smtClean="0"/>
              <a:t>は何なのか？</a:t>
            </a:r>
            <a:endParaRPr kumimoji="1" lang="ja-JP" altLang="en-US" dirty="0"/>
          </a:p>
        </p:txBody>
      </p:sp>
      <p:sp>
        <p:nvSpPr>
          <p:cNvPr id="4" name="スライド番号プレースホルダー 3"/>
          <p:cNvSpPr>
            <a:spLocks noGrp="1"/>
          </p:cNvSpPr>
          <p:nvPr>
            <p:ph type="sldNum" sz="quarter" idx="12"/>
          </p:nvPr>
        </p:nvSpPr>
        <p:spPr/>
        <p:txBody>
          <a:bodyPr/>
          <a:lstStyle/>
          <a:p>
            <a:fld id="{09B9841C-DB28-415D-BD98-1D865182E815}" type="slidenum">
              <a:rPr lang="ja-JP" altLang="en-US" smtClean="0"/>
            </a:fld>
            <a:endParaRPr lang="ja-JP" altLang="en-US" dirty="0"/>
          </a:p>
        </p:txBody>
      </p:sp>
    </p:spTree>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4121</Words>
  <Application>WPS Presentation</Application>
  <PresentationFormat>ワイド画面</PresentationFormat>
  <Paragraphs>204</Paragraphs>
  <Slides>24</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Arial</vt:lpstr>
      <vt:lpstr>ＭＳ Ｐゴシック</vt:lpstr>
      <vt:lpstr>Wingdings</vt:lpstr>
      <vt:lpstr>Wingdings 3</vt:lpstr>
      <vt:lpstr>Symbol</vt:lpstr>
      <vt:lpstr>Arial</vt:lpstr>
      <vt:lpstr>メイリオ</vt:lpstr>
      <vt:lpstr>Trebuchet MS</vt:lpstr>
      <vt:lpstr>Microsoft YaHei</vt:lpstr>
      <vt:lpstr>ＭＳ Ｐゴシック</vt:lpstr>
      <vt:lpstr>Arial Unicode MS</vt:lpstr>
      <vt:lpstr>Calibri</vt:lpstr>
      <vt:lpstr>Times New Roman</vt:lpstr>
      <vt:lpstr>Meiryo UI</vt:lpstr>
      <vt:lpstr>ファセット</vt:lpstr>
      <vt:lpstr>横浜地検の海自「特定秘密漏えい」事件 不起訴決定と秘密保護法</vt:lpstr>
      <vt:lpstr>秘密保護法対策弁護団の成り立ち</vt:lpstr>
      <vt:lpstr>秘密保護法対策弁護団の目的と活動</vt:lpstr>
      <vt:lpstr>海上自衛隊１等海佐の書類送検という 報道の衝撃</vt:lpstr>
      <vt:lpstr>防衛省発表の報告書「海上自衛隊における特定秘密等漏えい事案について」</vt:lpstr>
      <vt:lpstr>結局「我が国周辺の情勢に関し収集した情報等に関する特定秘密」とは何なのか？</vt:lpstr>
      <vt:lpstr>裏付け捜査でも 「何が秘密、それは秘密」</vt:lpstr>
      <vt:lpstr>横浜地検の不起訴決定</vt:lpstr>
      <vt:lpstr>この不起訴決定をどう評価するべきか</vt:lpstr>
      <vt:lpstr>本件によってもたらされる 萎縮効果こそが問題</vt:lpstr>
      <vt:lpstr>防衛省の秘密指定乱発という背景</vt:lpstr>
      <vt:lpstr>＜参考＞ 防衛省HPで公表されている自衛官の現員</vt:lpstr>
      <vt:lpstr>秘密保護法の構造的な問題</vt:lpstr>
      <vt:lpstr>モートン・ハルペリン氏</vt:lpstr>
      <vt:lpstr>モートン・ハルペリン氏の言葉を思い出す</vt:lpstr>
      <vt:lpstr>軍需産業強化法＝企業版秘密保護法案に反対しよう</vt:lpstr>
      <vt:lpstr>軍需産業強化法の内容</vt:lpstr>
      <vt:lpstr>防衛(兵器)産業の位置付けを明確化</vt:lpstr>
      <vt:lpstr>武器製造業についてサプライチェーンまで国に報告する努力義務が課される</vt:lpstr>
      <vt:lpstr>武器産業に金をつぎ込む</vt:lpstr>
      <vt:lpstr>製造施設等の国による保有</vt:lpstr>
      <vt:lpstr>これは「企業版秘密保護法案」でもある</vt:lpstr>
      <vt:lpstr>知る権利と表現の自由、そして民主主義を危機へと導く「企業版秘密保護法案」に反対の声を！</vt:lpstr>
      <vt:lpstr>ご清聴ありがとうございました</vt:lpstr>
    </vt:vector>
  </TitlesOfParts>
  <Company>東京共同法律事務所</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海渡雄一</dc:creator>
  <cp:lastModifiedBy>hay79</cp:lastModifiedBy>
  <cp:revision>417</cp:revision>
  <dcterms:created xsi:type="dcterms:W3CDTF">2007-10-07T04:52:00Z</dcterms:created>
  <dcterms:modified xsi:type="dcterms:W3CDTF">2023-05-10T10:21:24Z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1041-11.8.2.8498</vt:lpwstr>
  </property>
</Properties>
</file>