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993" r:id="rId1"/>
  </p:sldMasterIdLst>
  <p:notesMasterIdLst>
    <p:notesMasterId r:id="rId32"/>
  </p:notesMasterIdLst>
  <p:sldIdLst>
    <p:sldId id="548" r:id="rId2"/>
    <p:sldId id="726" r:id="rId3"/>
    <p:sldId id="728" r:id="rId4"/>
    <p:sldId id="729" r:id="rId5"/>
    <p:sldId id="730" r:id="rId6"/>
    <p:sldId id="731" r:id="rId7"/>
    <p:sldId id="732" r:id="rId8"/>
    <p:sldId id="752" r:id="rId9"/>
    <p:sldId id="733" r:id="rId10"/>
    <p:sldId id="734" r:id="rId11"/>
    <p:sldId id="735" r:id="rId12"/>
    <p:sldId id="736" r:id="rId13"/>
    <p:sldId id="737" r:id="rId14"/>
    <p:sldId id="738" r:id="rId15"/>
    <p:sldId id="739" r:id="rId16"/>
    <p:sldId id="740" r:id="rId17"/>
    <p:sldId id="741" r:id="rId18"/>
    <p:sldId id="727" r:id="rId19"/>
    <p:sldId id="742" r:id="rId20"/>
    <p:sldId id="751" r:id="rId21"/>
    <p:sldId id="743" r:id="rId22"/>
    <p:sldId id="747" r:id="rId23"/>
    <p:sldId id="744" r:id="rId24"/>
    <p:sldId id="748" r:id="rId25"/>
    <p:sldId id="749" r:id="rId26"/>
    <p:sldId id="750" r:id="rId27"/>
    <p:sldId id="746" r:id="rId28"/>
    <p:sldId id="674" r:id="rId29"/>
    <p:sldId id="682" r:id="rId30"/>
    <p:sldId id="687"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アカウント" initials="Mア" lastIdx="0" clrIdx="0">
    <p:extLst>
      <p:ext uri="{19B8F6BF-5375-455C-9EA6-DF929625EA0E}">
        <p15:presenceInfo xmlns:p15="http://schemas.microsoft.com/office/powerpoint/2012/main" userId="69dc2e7b174db0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86" autoAdjust="0"/>
  </p:normalViewPr>
  <p:slideViewPr>
    <p:cSldViewPr>
      <p:cViewPr varScale="1">
        <p:scale>
          <a:sx n="74" d="100"/>
          <a:sy n="74" d="100"/>
        </p:scale>
        <p:origin x="576"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1CFD13-1577-4493-84BD-C0FBF9E4F4C9}" type="datetimeFigureOut">
              <a:rPr kumimoji="1" lang="ja-JP" altLang="en-US" smtClean="0"/>
              <a:t>2024/3/4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858EB-31A6-455A-B85F-89E35AB5A6A6}" type="slidenum">
              <a:rPr kumimoji="1" lang="ja-JP" altLang="en-US" smtClean="0"/>
              <a:t>‹#›</a:t>
            </a:fld>
            <a:endParaRPr kumimoji="1" lang="ja-JP" altLang="en-US"/>
          </a:p>
        </p:txBody>
      </p:sp>
    </p:spTree>
    <p:extLst>
      <p:ext uri="{BB962C8B-B14F-4D97-AF65-F5344CB8AC3E}">
        <p14:creationId xmlns:p14="http://schemas.microsoft.com/office/powerpoint/2010/main" val="3335566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07067" y="4050843"/>
            <a:ext cx="7766936" cy="1096899"/>
          </a:xfrm>
        </p:spPr>
        <p:txBody>
          <a:bodyPr anchor="t"/>
          <a:lstStyle>
            <a:lvl1pPr marL="0" indent="0" algn="r">
              <a:buNone/>
              <a:defRPr b="1">
                <a:solidFill>
                  <a:schemeClr val="tx1">
                    <a:lumMod val="50000"/>
                    <a:lumOff val="50000"/>
                  </a:schemeClr>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C6823746-2275-47C3-9EB1-395C1910694F}"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dirty="0"/>
          </a:p>
        </p:txBody>
      </p:sp>
    </p:spTree>
    <p:extLst>
      <p:ext uri="{BB962C8B-B14F-4D97-AF65-F5344CB8AC3E}">
        <p14:creationId xmlns:p14="http://schemas.microsoft.com/office/powerpoint/2010/main" val="318250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AD6B46-D0C1-49B0-8DCB-69AB549B06BD}"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57984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9B0DDD-E193-4460-851C-0A3FE3A018D0}"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891043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609EAB-0DC2-46C7-9FC1-42AC328BF60A}"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28356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CD67F0-3BC9-411C-9172-3D2CE803079A}"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96624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CD67F0-3BC9-411C-9172-3D2CE803079A}"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68016421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B61404-E25A-4B06-987A-9926D918CBD9}"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477814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9" y="60960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41" y="609600"/>
            <a:ext cx="7060151"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3B8E1-A081-41E5-8378-9293B93BE255}"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65696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1D815AD0-DDC5-4C11-8F6B-77110CDD7FC4}"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solidFill>
                  <a:schemeClr val="accent2"/>
                </a:solidFill>
              </a:defRPr>
            </a:lvl1pPr>
          </a:lstStyle>
          <a:p>
            <a:fld id="{09B9841C-DB28-415D-BD98-1D865182E815}" type="slidenum">
              <a:rPr lang="ja-JP" altLang="en-US" smtClean="0"/>
              <a:pPr/>
              <a:t>‹#›</a:t>
            </a:fld>
            <a:endParaRPr lang="ja-JP" altLang="en-US" dirty="0"/>
          </a:p>
        </p:txBody>
      </p:sp>
    </p:spTree>
    <p:extLst>
      <p:ext uri="{BB962C8B-B14F-4D97-AF65-F5344CB8AC3E}">
        <p14:creationId xmlns:p14="http://schemas.microsoft.com/office/powerpoint/2010/main" val="32190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71"/>
            <a:ext cx="8596668" cy="1826581"/>
          </a:xfrm>
        </p:spPr>
        <p:txBody>
          <a:bodyPr anchor="b"/>
          <a:lstStyle>
            <a:lvl1pPr algn="l">
              <a:defRPr sz="4000" b="1" cap="none"/>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92A52F-2E8F-4113-9E62-59229739F771}" type="datetime1">
              <a:rPr kumimoji="1" lang="ja-JP" altLang="en-US" smtClean="0"/>
              <a:t>2024/3/4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89069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6"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7B52BF-0FC1-42A6-8C26-735619BDDA76}" type="datetime1">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92169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51" y="2160983"/>
            <a:ext cx="4185623" cy="576262"/>
          </a:xfrm>
        </p:spPr>
        <p:txBody>
          <a:bodyPr anchor="b">
            <a:noAutofit/>
          </a:bodyPr>
          <a:lstStyle>
            <a:lvl1pPr marL="0" indent="0">
              <a:buNone/>
              <a:defRPr sz="2400" b="0"/>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51" y="273725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5" y="2160983"/>
            <a:ext cx="4185619" cy="576262"/>
          </a:xfrm>
        </p:spPr>
        <p:txBody>
          <a:bodyPr anchor="b">
            <a:noAutofit/>
          </a:bodyPr>
          <a:lstStyle>
            <a:lvl1pPr marL="0" indent="0">
              <a:buNone/>
              <a:defRPr sz="2400" b="0"/>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90" y="273725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D723EF-E734-4A23-9F02-DF57799CD145}" type="datetime1">
              <a:rPr kumimoji="1" lang="ja-JP" altLang="en-US" smtClean="0"/>
              <a:t>2024/3/4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59388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E2C383-E4FD-4876-89F4-46CB55DB1AAF}" type="datetime1">
              <a:rPr kumimoji="1" lang="ja-JP" altLang="en-US" smtClean="0"/>
              <a:t>2024/3/4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421019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73C69-7CBA-429D-A11E-EC943FE99E61}" type="datetime1">
              <a:rPr kumimoji="1" lang="ja-JP" altLang="en-US" smtClean="0"/>
              <a:t>2024/3/4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98485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4" y="51493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27" indent="0">
              <a:buNone/>
              <a:defRPr sz="1400"/>
            </a:lvl2pPr>
            <a:lvl3pPr marL="914058" indent="0">
              <a:buNone/>
              <a:defRPr sz="1200"/>
            </a:lvl3pPr>
            <a:lvl4pPr marL="1371086" indent="0">
              <a:buNone/>
              <a:defRPr sz="1000"/>
            </a:lvl4pPr>
            <a:lvl5pPr marL="1828114" indent="0">
              <a:buNone/>
              <a:defRPr sz="1000"/>
            </a:lvl5pPr>
            <a:lvl6pPr marL="2285146" indent="0">
              <a:buNone/>
              <a:defRPr sz="1000"/>
            </a:lvl6pPr>
            <a:lvl7pPr marL="2742173" indent="0">
              <a:buNone/>
              <a:defRPr sz="1000"/>
            </a:lvl7pPr>
            <a:lvl8pPr marL="3199200" indent="0">
              <a:buNone/>
              <a:defRPr sz="1000"/>
            </a:lvl8pPr>
            <a:lvl9pPr marL="3656227"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8C6B47-246C-4F1B-9E56-C3D35D0765A1}" type="datetime1">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19575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167" indent="0">
              <a:buNone/>
              <a:defRPr sz="1600"/>
            </a:lvl2pPr>
            <a:lvl3pPr marL="914332" indent="0">
              <a:buNone/>
              <a:defRPr sz="1600"/>
            </a:lvl3pPr>
            <a:lvl4pPr marL="1371498" indent="0">
              <a:buNone/>
              <a:defRPr sz="1600"/>
            </a:lvl4pPr>
            <a:lvl5pPr marL="1828664" indent="0">
              <a:buNone/>
              <a:defRPr sz="1600"/>
            </a:lvl5pPr>
            <a:lvl6pPr marL="2285830" indent="0">
              <a:buNone/>
              <a:defRPr sz="1600"/>
            </a:lvl6pPr>
            <a:lvl7pPr marL="2742994" indent="0">
              <a:buNone/>
              <a:defRPr sz="1600"/>
            </a:lvl7pPr>
            <a:lvl8pPr marL="3200160" indent="0">
              <a:buNone/>
              <a:defRPr sz="1600"/>
            </a:lvl8pPr>
            <a:lvl9pPr marL="3657327"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25E4C3-19EE-4A12-8B4F-2F08BAEDEDB0}" type="datetime1">
              <a:rPr kumimoji="1" lang="ja-JP" altLang="en-US" smtClean="0"/>
              <a:t>2024/3/4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327159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7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CD67F0-3BC9-411C-9172-3D2CE803079A}" type="datetime1">
              <a:rPr kumimoji="1" lang="ja-JP" altLang="en-US" smtClean="0"/>
              <a:t>2024/3/4</a:t>
            </a:fld>
            <a:endParaRPr kumimoji="1" lang="ja-JP" altLang="en-US"/>
          </a:p>
        </p:txBody>
      </p:sp>
      <p:sp>
        <p:nvSpPr>
          <p:cNvPr id="5" name="Footer Placeholder 4"/>
          <p:cNvSpPr>
            <a:spLocks noGrp="1"/>
          </p:cNvSpPr>
          <p:nvPr>
            <p:ph type="ftr" sz="quarter" idx="3"/>
          </p:nvPr>
        </p:nvSpPr>
        <p:spPr>
          <a:xfrm>
            <a:off x="677335" y="604137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5" y="6041372"/>
            <a:ext cx="683339" cy="365125"/>
          </a:xfrm>
          <a:prstGeom prst="rect">
            <a:avLst/>
          </a:prstGeom>
        </p:spPr>
        <p:txBody>
          <a:bodyPr vert="horz" lIns="91440" tIns="45720" rIns="91440" bIns="45720" rtlCol="0" anchor="ctr"/>
          <a:lstStyle>
            <a:lvl1pPr algn="r">
              <a:defRPr sz="1800" b="1">
                <a:solidFill>
                  <a:schemeClr val="accent2"/>
                </a:solidFill>
              </a:defRPr>
            </a:lvl1pPr>
          </a:lstStyle>
          <a:p>
            <a:fld id="{09B9841C-DB28-415D-BD98-1D865182E815}" type="slidenum">
              <a:rPr lang="ja-JP" altLang="en-US" smtClean="0"/>
              <a:pPr/>
              <a:t>‹#›</a:t>
            </a:fld>
            <a:endParaRPr lang="ja-JP" altLang="en-US" dirty="0"/>
          </a:p>
        </p:txBody>
      </p:sp>
    </p:spTree>
    <p:extLst>
      <p:ext uri="{BB962C8B-B14F-4D97-AF65-F5344CB8AC3E}">
        <p14:creationId xmlns:p14="http://schemas.microsoft.com/office/powerpoint/2010/main" val="218123383"/>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Lst>
  <p:hf hdr="0" ftr="0" dt="0"/>
  <p:txStyles>
    <p:titleStyle>
      <a:lvl1pPr algn="l" defTabSz="457167" rtl="0" eaLnBrk="1" latinLnBrk="0" hangingPunct="1">
        <a:spcBef>
          <a:spcPct val="0"/>
        </a:spcBef>
        <a:buNone/>
        <a:defRPr kumimoji="1" sz="4000" b="1" kern="1200">
          <a:solidFill>
            <a:schemeClr val="accent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874" indent="-342874" algn="l" defTabSz="457167" rtl="0" eaLnBrk="1" latinLnBrk="0" hangingPunct="1">
        <a:spcBef>
          <a:spcPts val="1000"/>
        </a:spcBef>
        <a:spcAft>
          <a:spcPts val="0"/>
        </a:spcAft>
        <a:buClr>
          <a:schemeClr val="accent1"/>
        </a:buClr>
        <a:buSzPct val="80000"/>
        <a:buFont typeface="Wingdings 3" charset="2"/>
        <a:buChar char=""/>
        <a:defRPr kumimoji="1" sz="2400" kern="1200">
          <a:solidFill>
            <a:schemeClr val="tx1">
              <a:lumMod val="75000"/>
              <a:lumOff val="25000"/>
            </a:schemeClr>
          </a:solidFill>
          <a:latin typeface="+mn-lt"/>
          <a:ea typeface="+mn-ea"/>
          <a:cs typeface="+mn-cs"/>
        </a:defRPr>
      </a:lvl1pPr>
      <a:lvl2pPr marL="742895" indent="-285730" algn="l" defTabSz="457167" rtl="0" eaLnBrk="1" latinLnBrk="0" hangingPunct="1">
        <a:spcBef>
          <a:spcPts val="1000"/>
        </a:spcBef>
        <a:spcAft>
          <a:spcPts val="0"/>
        </a:spcAft>
        <a:buClr>
          <a:schemeClr val="accent1"/>
        </a:buClr>
        <a:buSzPct val="80000"/>
        <a:buFont typeface="Wingdings 3" charset="2"/>
        <a:buChar char=""/>
        <a:defRPr kumimoji="1" sz="2000" kern="1200">
          <a:solidFill>
            <a:schemeClr val="tx1">
              <a:lumMod val="75000"/>
              <a:lumOff val="25000"/>
            </a:schemeClr>
          </a:solidFill>
          <a:latin typeface="+mn-lt"/>
          <a:ea typeface="+mn-ea"/>
          <a:cs typeface="+mn-cs"/>
        </a:defRPr>
      </a:lvl2pPr>
      <a:lvl3pPr marL="1142914" indent="-228584" algn="l" defTabSz="457167"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080"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247"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412"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578"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8744"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5910"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167" rtl="0" eaLnBrk="1" latinLnBrk="0" hangingPunct="1">
        <a:defRPr kumimoji="1" sz="1800" kern="1200">
          <a:solidFill>
            <a:schemeClr val="tx1"/>
          </a:solidFill>
          <a:latin typeface="+mn-lt"/>
          <a:ea typeface="+mn-ea"/>
          <a:cs typeface="+mn-cs"/>
        </a:defRPr>
      </a:lvl1pPr>
      <a:lvl2pPr marL="457167" algn="l" defTabSz="457167" rtl="0" eaLnBrk="1" latinLnBrk="0" hangingPunct="1">
        <a:defRPr kumimoji="1" sz="1800" kern="1200">
          <a:solidFill>
            <a:schemeClr val="tx1"/>
          </a:solidFill>
          <a:latin typeface="+mn-lt"/>
          <a:ea typeface="+mn-ea"/>
          <a:cs typeface="+mn-cs"/>
        </a:defRPr>
      </a:lvl2pPr>
      <a:lvl3pPr marL="914332" algn="l" defTabSz="457167" rtl="0" eaLnBrk="1" latinLnBrk="0" hangingPunct="1">
        <a:defRPr kumimoji="1" sz="1800" kern="1200">
          <a:solidFill>
            <a:schemeClr val="tx1"/>
          </a:solidFill>
          <a:latin typeface="+mn-lt"/>
          <a:ea typeface="+mn-ea"/>
          <a:cs typeface="+mn-cs"/>
        </a:defRPr>
      </a:lvl3pPr>
      <a:lvl4pPr marL="1371498" algn="l" defTabSz="457167" rtl="0" eaLnBrk="1" latinLnBrk="0" hangingPunct="1">
        <a:defRPr kumimoji="1" sz="1800" kern="1200">
          <a:solidFill>
            <a:schemeClr val="tx1"/>
          </a:solidFill>
          <a:latin typeface="+mn-lt"/>
          <a:ea typeface="+mn-ea"/>
          <a:cs typeface="+mn-cs"/>
        </a:defRPr>
      </a:lvl4pPr>
      <a:lvl5pPr marL="1828664" algn="l" defTabSz="457167" rtl="0" eaLnBrk="1" latinLnBrk="0" hangingPunct="1">
        <a:defRPr kumimoji="1" sz="1800" kern="1200">
          <a:solidFill>
            <a:schemeClr val="tx1"/>
          </a:solidFill>
          <a:latin typeface="+mn-lt"/>
          <a:ea typeface="+mn-ea"/>
          <a:cs typeface="+mn-cs"/>
        </a:defRPr>
      </a:lvl5pPr>
      <a:lvl6pPr marL="2285830" algn="l" defTabSz="457167" rtl="0" eaLnBrk="1" latinLnBrk="0" hangingPunct="1">
        <a:defRPr kumimoji="1" sz="1800" kern="1200">
          <a:solidFill>
            <a:schemeClr val="tx1"/>
          </a:solidFill>
          <a:latin typeface="+mn-lt"/>
          <a:ea typeface="+mn-ea"/>
          <a:cs typeface="+mn-cs"/>
        </a:defRPr>
      </a:lvl6pPr>
      <a:lvl7pPr marL="2742994" algn="l" defTabSz="457167" rtl="0" eaLnBrk="1" latinLnBrk="0" hangingPunct="1">
        <a:defRPr kumimoji="1" sz="1800" kern="1200">
          <a:solidFill>
            <a:schemeClr val="tx1"/>
          </a:solidFill>
          <a:latin typeface="+mn-lt"/>
          <a:ea typeface="+mn-ea"/>
          <a:cs typeface="+mn-cs"/>
        </a:defRPr>
      </a:lvl7pPr>
      <a:lvl8pPr marL="3200160" algn="l" defTabSz="457167" rtl="0" eaLnBrk="1" latinLnBrk="0" hangingPunct="1">
        <a:defRPr kumimoji="1" sz="1800" kern="1200">
          <a:solidFill>
            <a:schemeClr val="tx1"/>
          </a:solidFill>
          <a:latin typeface="+mn-lt"/>
          <a:ea typeface="+mn-ea"/>
          <a:cs typeface="+mn-cs"/>
        </a:defRPr>
      </a:lvl8pPr>
      <a:lvl9pPr marL="3657327" algn="l" defTabSz="45716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nohimituho.exblog.jp/3369658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1424" y="1772817"/>
            <a:ext cx="9289032" cy="1440160"/>
          </a:xfrm>
        </p:spPr>
        <p:txBody>
          <a:bodyPr/>
          <a:lstStyle/>
          <a:p>
            <a:pPr algn="ctr"/>
            <a:r>
              <a:rPr lang="ja-JP" altLang="en-US" sz="4000" dirty="0"/>
              <a:t>大川原化工機事件と</a:t>
            </a:r>
            <a:r>
              <a:rPr lang="en-US" altLang="ja-JP" sz="4000" dirty="0"/>
              <a:t/>
            </a:r>
            <a:br>
              <a:rPr lang="en-US" altLang="ja-JP" sz="4000" dirty="0"/>
            </a:br>
            <a:r>
              <a:rPr lang="ja-JP" altLang="en-US" sz="4000" dirty="0"/>
              <a:t>経済安保版・秘密保護法案</a:t>
            </a:r>
          </a:p>
        </p:txBody>
      </p:sp>
      <p:sp>
        <p:nvSpPr>
          <p:cNvPr id="3" name="サブタイトル 2"/>
          <p:cNvSpPr>
            <a:spLocks noGrp="1"/>
          </p:cNvSpPr>
          <p:nvPr>
            <p:ph type="subTitle" idx="1"/>
          </p:nvPr>
        </p:nvSpPr>
        <p:spPr>
          <a:xfrm>
            <a:off x="1507067" y="4293096"/>
            <a:ext cx="7766936" cy="1296147"/>
          </a:xfrm>
        </p:spPr>
        <p:txBody>
          <a:bodyPr>
            <a:normAutofit/>
          </a:bodyPr>
          <a:lstStyle/>
          <a:p>
            <a:r>
              <a:rPr kumimoji="1" lang="ja-JP" altLang="en-US" dirty="0"/>
              <a:t>秘密保護法対策弁護団・事務局長</a:t>
            </a:r>
            <a:endParaRPr kumimoji="1" lang="en-US" altLang="ja-JP" dirty="0"/>
          </a:p>
          <a:p>
            <a:r>
              <a:rPr kumimoji="1" lang="ja-JP" altLang="en-US" dirty="0"/>
              <a:t>弁護士　海　渡　双　葉</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pPr/>
              <a:t>1</a:t>
            </a:fld>
            <a:endParaRPr kumimoji="1" lang="ja-JP" altLang="en-US"/>
          </a:p>
        </p:txBody>
      </p:sp>
      <p:sp>
        <p:nvSpPr>
          <p:cNvPr id="5" name="サブタイトル 2"/>
          <p:cNvSpPr txBox="1">
            <a:spLocks/>
          </p:cNvSpPr>
          <p:nvPr/>
        </p:nvSpPr>
        <p:spPr>
          <a:xfrm>
            <a:off x="1127448" y="764705"/>
            <a:ext cx="8383968" cy="1584176"/>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2400" b="1"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r>
              <a:rPr lang="ja-JP" altLang="en-US" sz="2000" dirty="0"/>
              <a:t>２０２４年３月６日</a:t>
            </a:r>
            <a:endParaRPr lang="en-US" altLang="ja-JP" sz="2000" dirty="0"/>
          </a:p>
          <a:p>
            <a:r>
              <a:rPr lang="ja-JP" altLang="en-US" sz="2000" dirty="0"/>
              <a:t>院内集会</a:t>
            </a:r>
            <a:endParaRPr lang="en-US" altLang="ja-JP" sz="2000" dirty="0"/>
          </a:p>
        </p:txBody>
      </p:sp>
    </p:spTree>
    <p:extLst>
      <p:ext uri="{BB962C8B-B14F-4D97-AF65-F5344CB8AC3E}">
        <p14:creationId xmlns:p14="http://schemas.microsoft.com/office/powerpoint/2010/main" val="385418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逮捕・勾留</a:t>
            </a:r>
            <a:endParaRPr kumimoji="1" lang="ja-JP" altLang="en-US" dirty="0"/>
          </a:p>
        </p:txBody>
      </p:sp>
      <p:sp>
        <p:nvSpPr>
          <p:cNvPr id="3" name="コンテンツ プレースホルダー 2"/>
          <p:cNvSpPr>
            <a:spLocks noGrp="1"/>
          </p:cNvSpPr>
          <p:nvPr>
            <p:ph idx="1"/>
          </p:nvPr>
        </p:nvSpPr>
        <p:spPr>
          <a:xfrm>
            <a:off x="479377" y="1270000"/>
            <a:ext cx="7399028" cy="5399360"/>
          </a:xfrm>
        </p:spPr>
        <p:txBody>
          <a:bodyPr>
            <a:normAutofit lnSpcReduction="10000"/>
          </a:bodyPr>
          <a:lstStyle/>
          <a:p>
            <a:r>
              <a:rPr lang="ja-JP" altLang="en-US" dirty="0"/>
              <a:t>２０２０年</a:t>
            </a:r>
            <a:r>
              <a:rPr lang="ja-JP" altLang="en-US" dirty="0" smtClean="0"/>
              <a:t>３月、</a:t>
            </a:r>
            <a:r>
              <a:rPr lang="ja-JP" altLang="en-US" dirty="0"/>
              <a:t>警視庁公安部は</a:t>
            </a:r>
            <a:r>
              <a:rPr lang="ja-JP" altLang="en-US" dirty="0" smtClean="0"/>
              <a:t>外国為替及び外国貿易法</a:t>
            </a:r>
            <a:r>
              <a:rPr lang="ja-JP" altLang="en-US" dirty="0"/>
              <a:t>違反（</a:t>
            </a:r>
            <a:r>
              <a:rPr lang="en-US" altLang="ja-JP" dirty="0"/>
              <a:t>RL-5</a:t>
            </a:r>
            <a:r>
              <a:rPr lang="ja-JP" altLang="en-US" dirty="0" err="1"/>
              <a:t>の輸</a:t>
            </a:r>
            <a:r>
              <a:rPr lang="ja-JP" altLang="en-US" dirty="0"/>
              <a:t>出）の事実で</a:t>
            </a:r>
            <a:r>
              <a:rPr lang="ja-JP" altLang="en-US" dirty="0">
                <a:solidFill>
                  <a:srgbClr val="FF0000"/>
                </a:solidFill>
              </a:rPr>
              <a:t>代表</a:t>
            </a:r>
            <a:r>
              <a:rPr lang="ja-JP" altLang="en-US" dirty="0" smtClean="0">
                <a:solidFill>
                  <a:srgbClr val="FF0000"/>
                </a:solidFill>
              </a:rPr>
              <a:t>取締役、</a:t>
            </a:r>
            <a:r>
              <a:rPr lang="ja-JP" altLang="en-US" dirty="0">
                <a:solidFill>
                  <a:srgbClr val="FF0000"/>
                </a:solidFill>
              </a:rPr>
              <a:t>常務</a:t>
            </a:r>
            <a:r>
              <a:rPr lang="ja-JP" altLang="en-US" dirty="0" smtClean="0">
                <a:solidFill>
                  <a:srgbClr val="FF0000"/>
                </a:solidFill>
              </a:rPr>
              <a:t>取締役、相談役の</a:t>
            </a:r>
            <a:r>
              <a:rPr lang="ja-JP" altLang="en-US" dirty="0">
                <a:solidFill>
                  <a:srgbClr val="FF0000"/>
                </a:solidFill>
              </a:rPr>
              <a:t>３名を逮捕</a:t>
            </a:r>
            <a:r>
              <a:rPr lang="ja-JP" altLang="en-US" dirty="0"/>
              <a:t>した</a:t>
            </a:r>
            <a:r>
              <a:rPr lang="ja-JP" altLang="en-US" dirty="0" smtClean="0"/>
              <a:t>。</a:t>
            </a:r>
            <a:endParaRPr lang="en-US" altLang="ja-JP" dirty="0" smtClean="0"/>
          </a:p>
          <a:p>
            <a:r>
              <a:rPr lang="ja-JP" altLang="en-US" dirty="0" smtClean="0"/>
              <a:t>その後、東京</a:t>
            </a:r>
            <a:r>
              <a:rPr lang="ja-JP" altLang="en-US" dirty="0"/>
              <a:t>地方裁判所</a:t>
            </a:r>
            <a:r>
              <a:rPr lang="ja-JP" altLang="en-US" dirty="0" smtClean="0"/>
              <a:t>刑事部</a:t>
            </a:r>
            <a:r>
              <a:rPr lang="ja-JP" altLang="en-US" dirty="0"/>
              <a:t>の裁判官は３名について勾留決定および接見等禁止決定をした</a:t>
            </a:r>
            <a:r>
              <a:rPr lang="ja-JP" altLang="en-US" dirty="0" smtClean="0"/>
              <a:t>。勾留</a:t>
            </a:r>
            <a:r>
              <a:rPr lang="ja-JP" altLang="en-US" dirty="0"/>
              <a:t>決定に対する準抗告も棄却された。なお、東京地方検察庁検察官は接見等禁止決定のうち、家族との面会だけを認めるよう求める弁護人の申立てに対して、弁護人が黙秘を指示していること、会社がウェブサイトでコメントを掲載したことについて「会社ぐるみで口裏合わせを行っている可能性が極めて高い」などの理由から反対意見を提出している</a:t>
            </a:r>
            <a:r>
              <a:rPr lang="ja-JP" altLang="en-US" dirty="0" smtClean="0"/>
              <a:t>。</a:t>
            </a:r>
            <a:endParaRPr lang="en-US" altLang="ja-JP" dirty="0" smtClean="0"/>
          </a:p>
          <a:p>
            <a:r>
              <a:rPr lang="ja-JP" altLang="en-US" dirty="0"/>
              <a:t>会社は銀行融資が止まり、売り上げは</a:t>
            </a:r>
            <a:r>
              <a:rPr lang="en-US" altLang="ja-JP" dirty="0"/>
              <a:t>4</a:t>
            </a:r>
            <a:r>
              <a:rPr lang="ja-JP" altLang="en-US" dirty="0"/>
              <a:t>割減したという。</a:t>
            </a:r>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10</a:t>
            </a:fld>
            <a:endParaRPr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8404" y="3356992"/>
            <a:ext cx="2791197" cy="2239160"/>
          </a:xfrm>
          <a:prstGeom prst="rect">
            <a:avLst/>
          </a:prstGeom>
        </p:spPr>
      </p:pic>
    </p:spTree>
    <p:extLst>
      <p:ext uri="{BB962C8B-B14F-4D97-AF65-F5344CB8AC3E}">
        <p14:creationId xmlns:p14="http://schemas.microsoft.com/office/powerpoint/2010/main" val="1632245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起訴、その後も続く身体拘束</a:t>
            </a:r>
            <a:endParaRPr kumimoji="1" lang="ja-JP" altLang="en-US" dirty="0"/>
          </a:p>
        </p:txBody>
      </p:sp>
      <p:sp>
        <p:nvSpPr>
          <p:cNvPr id="3" name="コンテンツ プレースホルダー 2"/>
          <p:cNvSpPr>
            <a:spLocks noGrp="1"/>
          </p:cNvSpPr>
          <p:nvPr>
            <p:ph idx="1"/>
          </p:nvPr>
        </p:nvSpPr>
        <p:spPr>
          <a:xfrm>
            <a:off x="677335" y="1412776"/>
            <a:ext cx="8596668" cy="4628587"/>
          </a:xfrm>
        </p:spPr>
        <p:txBody>
          <a:bodyPr>
            <a:normAutofit lnSpcReduction="10000"/>
          </a:bodyPr>
          <a:lstStyle/>
          <a:p>
            <a:r>
              <a:rPr lang="ja-JP" altLang="en-US" dirty="0"/>
              <a:t> ２０２０年</a:t>
            </a:r>
            <a:r>
              <a:rPr lang="ja-JP" altLang="en-US" dirty="0" smtClean="0"/>
              <a:t>３月、</a:t>
            </a:r>
            <a:r>
              <a:rPr lang="ja-JP" altLang="en-US" dirty="0"/>
              <a:t>東京地方検察庁検察官は</a:t>
            </a:r>
            <a:r>
              <a:rPr lang="ja-JP" altLang="en-US" dirty="0" smtClean="0"/>
              <a:t>、</a:t>
            </a:r>
            <a:r>
              <a:rPr lang="ja-JP" altLang="en-US" dirty="0" smtClean="0">
                <a:solidFill>
                  <a:srgbClr val="FF0000"/>
                </a:solidFill>
              </a:rPr>
              <a:t>３名</a:t>
            </a:r>
            <a:r>
              <a:rPr lang="ja-JP" altLang="en-US" dirty="0">
                <a:solidFill>
                  <a:srgbClr val="FF0000"/>
                </a:solidFill>
              </a:rPr>
              <a:t>を外国為替及び外国貿易法違反の事実で起訴</a:t>
            </a:r>
            <a:r>
              <a:rPr lang="ja-JP" altLang="en-US" dirty="0"/>
              <a:t>した</a:t>
            </a:r>
            <a:r>
              <a:rPr lang="ja-JP" altLang="en-US" dirty="0" smtClean="0"/>
              <a:t>。</a:t>
            </a:r>
            <a:endParaRPr lang="ja-JP" altLang="en-US" dirty="0"/>
          </a:p>
          <a:p>
            <a:r>
              <a:rPr lang="ja-JP" altLang="en-US" dirty="0" smtClean="0"/>
              <a:t>４月、</a:t>
            </a:r>
            <a:r>
              <a:rPr lang="ja-JP" altLang="en-US" dirty="0"/>
              <a:t>弁護人は１回目の保釈請求をするが、検察官は「黙秘をしている現状に鑑みると、本件による処罰を免れるため、共犯者や被告会社従業員らの関係者と口裏合わせをするなどの罪証隠滅を図る危険性が高い」「被告会社が組織ぐるみで口裏合わせを行い、個々の従業員の供述をコントロールしている可能性が極めて高い」「弁護人が主張する、保釈を認めるべき事情については、いずれも身柄拘束を受ける刑事被告人であれば該当する一般的な事情に過ぎない」などとして反対意見を述べた。この意見を受けて、東京地方裁判所裁判官は保釈請求を却下した。さらに、準抗告も棄却</a:t>
            </a:r>
            <a:r>
              <a:rPr lang="ja-JP" altLang="en-US" dirty="0" smtClean="0"/>
              <a:t>した。</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11</a:t>
            </a:fld>
            <a:endParaRPr lang="ja-JP" altLang="en-US" dirty="0"/>
          </a:p>
        </p:txBody>
      </p:sp>
    </p:spTree>
    <p:extLst>
      <p:ext uri="{BB962C8B-B14F-4D97-AF65-F5344CB8AC3E}">
        <p14:creationId xmlns:p14="http://schemas.microsoft.com/office/powerpoint/2010/main" val="1570992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再逮捕、追起訴</a:t>
            </a:r>
            <a:endParaRPr kumimoji="1" lang="ja-JP" altLang="en-US" dirty="0"/>
          </a:p>
        </p:txBody>
      </p:sp>
      <p:sp>
        <p:nvSpPr>
          <p:cNvPr id="3" name="コンテンツ プレースホルダー 2"/>
          <p:cNvSpPr>
            <a:spLocks noGrp="1"/>
          </p:cNvSpPr>
          <p:nvPr>
            <p:ph idx="1"/>
          </p:nvPr>
        </p:nvSpPr>
        <p:spPr>
          <a:xfrm>
            <a:off x="677335" y="1268760"/>
            <a:ext cx="8596668" cy="4464496"/>
          </a:xfrm>
        </p:spPr>
        <p:txBody>
          <a:bodyPr>
            <a:normAutofit/>
          </a:bodyPr>
          <a:lstStyle/>
          <a:p>
            <a:r>
              <a:rPr lang="ja-JP" altLang="en-US" dirty="0"/>
              <a:t> ２０２０年</a:t>
            </a:r>
            <a:r>
              <a:rPr lang="ja-JP" altLang="en-US" dirty="0" smtClean="0"/>
              <a:t>５月、</a:t>
            </a:r>
            <a:r>
              <a:rPr lang="ja-JP" altLang="en-US" dirty="0"/>
              <a:t>警視庁公安部は外国為替及び外国貿易法違反（</a:t>
            </a:r>
            <a:r>
              <a:rPr lang="en-US" altLang="ja-JP" dirty="0"/>
              <a:t>L-8i</a:t>
            </a:r>
            <a:r>
              <a:rPr lang="ja-JP" altLang="en-US" dirty="0" err="1"/>
              <a:t>の輸</a:t>
            </a:r>
            <a:r>
              <a:rPr lang="ja-JP" altLang="en-US" dirty="0"/>
              <a:t>出）の事実</a:t>
            </a:r>
            <a:r>
              <a:rPr lang="ja-JP" altLang="en-US" dirty="0" smtClean="0"/>
              <a:t>で３名</a:t>
            </a:r>
            <a:r>
              <a:rPr lang="ja-JP" altLang="en-US" dirty="0"/>
              <a:t>を再逮捕</a:t>
            </a:r>
            <a:r>
              <a:rPr lang="ja-JP" altLang="en-US" dirty="0" smtClean="0"/>
              <a:t>し、同年６月、</a:t>
            </a:r>
            <a:r>
              <a:rPr lang="ja-JP" altLang="en-US" dirty="0"/>
              <a:t>東京地検検察官は、</a:t>
            </a:r>
            <a:r>
              <a:rPr lang="en-US" altLang="ja-JP" dirty="0"/>
              <a:t>L-8i</a:t>
            </a:r>
            <a:r>
              <a:rPr lang="ja-JP" altLang="en-US" dirty="0" err="1"/>
              <a:t>の輸</a:t>
            </a:r>
            <a:r>
              <a:rPr lang="ja-JP" altLang="en-US" dirty="0"/>
              <a:t>出についても追起訴した</a:t>
            </a:r>
            <a:r>
              <a:rPr lang="ja-JP" altLang="en-US" dirty="0" smtClean="0"/>
              <a:t>。</a:t>
            </a:r>
            <a:endParaRPr lang="ja-JP" altLang="en-US" dirty="0"/>
          </a:p>
          <a:p>
            <a:r>
              <a:rPr lang="ja-JP" altLang="en-US" dirty="0"/>
              <a:t>弁護人は、</a:t>
            </a:r>
            <a:r>
              <a:rPr lang="ja-JP" altLang="en-US" dirty="0" smtClean="0"/>
              <a:t>６月に</a:t>
            </a:r>
            <a:r>
              <a:rPr lang="ja-JP" altLang="en-US" dirty="0"/>
              <a:t>２回目の保釈請求を行い、その中で、正確な法令解釈および本件噴霧乾燥器の性能の理解に基づけば、貨物等省令の定める規制要件に該当せず、そもそも犯罪など存在せず、身体拘束を継続すべきではないことを主張した。しかし東京地方裁判所裁判官はこの主張を認めず、保釈請求を却下した。</a:t>
            </a:r>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12</a:t>
            </a:fld>
            <a:endParaRPr lang="ja-JP" altLang="en-US" dirty="0"/>
          </a:p>
        </p:txBody>
      </p:sp>
    </p:spTree>
    <p:extLst>
      <p:ext uri="{BB962C8B-B14F-4D97-AF65-F5344CB8AC3E}">
        <p14:creationId xmlns:p14="http://schemas.microsoft.com/office/powerpoint/2010/main" val="511391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争点についてのやりとり</a:t>
            </a:r>
            <a:endParaRPr kumimoji="1" lang="ja-JP" altLang="en-US" dirty="0"/>
          </a:p>
        </p:txBody>
      </p:sp>
      <p:sp>
        <p:nvSpPr>
          <p:cNvPr id="3" name="コンテンツ プレースホルダー 2"/>
          <p:cNvSpPr>
            <a:spLocks noGrp="1"/>
          </p:cNvSpPr>
          <p:nvPr>
            <p:ph idx="1"/>
          </p:nvPr>
        </p:nvSpPr>
        <p:spPr>
          <a:xfrm>
            <a:off x="677335" y="1412776"/>
            <a:ext cx="8596668" cy="5184576"/>
          </a:xfrm>
        </p:spPr>
        <p:txBody>
          <a:bodyPr>
            <a:normAutofit fontScale="92500" lnSpcReduction="10000"/>
          </a:bodyPr>
          <a:lstStyle/>
          <a:p>
            <a:r>
              <a:rPr lang="ja-JP" altLang="en-US" dirty="0"/>
              <a:t>大川原社が輸出した噴霧乾燥機（</a:t>
            </a:r>
            <a:r>
              <a:rPr lang="en-US" altLang="ja-JP" dirty="0"/>
              <a:t>RL-5</a:t>
            </a:r>
            <a:r>
              <a:rPr lang="ja-JP" altLang="en-US" dirty="0"/>
              <a:t>および</a:t>
            </a:r>
            <a:r>
              <a:rPr lang="en-US" altLang="ja-JP" dirty="0"/>
              <a:t>L-8i</a:t>
            </a:r>
            <a:r>
              <a:rPr lang="ja-JP" altLang="en-US" dirty="0"/>
              <a:t>）が、</a:t>
            </a:r>
            <a:r>
              <a:rPr lang="ja-JP" altLang="en-US" dirty="0">
                <a:solidFill>
                  <a:srgbClr val="FF0000"/>
                </a:solidFill>
              </a:rPr>
              <a:t>外為法による輸出規制の対象となる「定置した状態で滅菌又は殺菌することができる」という要件に該当するか</a:t>
            </a:r>
            <a:r>
              <a:rPr lang="ja-JP" altLang="en-US" dirty="0"/>
              <a:t>が大きな争点と</a:t>
            </a:r>
            <a:r>
              <a:rPr lang="ja-JP" altLang="en-US" dirty="0" smtClean="0"/>
              <a:t>なった。これ</a:t>
            </a:r>
            <a:r>
              <a:rPr lang="ja-JP" altLang="en-US" dirty="0"/>
              <a:t>に該当すれば、噴霧乾燥機を生物兵器製造装置に転用することができ、輸出規制の対象になるというのが制度</a:t>
            </a:r>
            <a:r>
              <a:rPr lang="ja-JP" altLang="en-US" dirty="0" smtClean="0"/>
              <a:t>趣旨。</a:t>
            </a:r>
            <a:endParaRPr lang="ja-JP" altLang="en-US" dirty="0"/>
          </a:p>
          <a:p>
            <a:r>
              <a:rPr lang="ja-JP" altLang="en-US" dirty="0"/>
              <a:t>検察官は、噴霧乾燥機を空焚きにして、装置の内部の温度が１１０度まで上昇すること、さらに大腸菌</a:t>
            </a:r>
            <a:r>
              <a:rPr lang="en-US" altLang="ja-JP" dirty="0"/>
              <a:t>O157</a:t>
            </a:r>
            <a:r>
              <a:rPr lang="ja-JP" altLang="en-US" dirty="0"/>
              <a:t>は５０度の温度を９時間保てば死滅することから、噴霧乾燥機は「殺菌することができる」に該当する</a:t>
            </a:r>
            <a:r>
              <a:rPr lang="ja-JP" altLang="en-US" dirty="0" smtClean="0"/>
              <a:t>と主張。</a:t>
            </a:r>
            <a:endParaRPr lang="ja-JP" altLang="en-US" dirty="0"/>
          </a:p>
          <a:p>
            <a:r>
              <a:rPr lang="ja-JP" altLang="en-US" dirty="0"/>
              <a:t>これに対し弁護側は、噴霧乾燥機を用いて実験を行ったところ、噴霧乾燥機を空焚きしても９０度に満たない箇所があることを報告書にして証拠請求した。また、粉体化した大腸菌は外部温度が５０度・９時間の乾熱処理をしても死滅しないという点も主張し、大川原社が輸出した噴霧乾燥機はいずれも「定置した状態で滅菌又は殺菌することができる」には該当しないとの主張であった。 </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13</a:t>
            </a:fld>
            <a:endParaRPr lang="ja-JP" altLang="en-US" dirty="0"/>
          </a:p>
        </p:txBody>
      </p:sp>
    </p:spTree>
    <p:extLst>
      <p:ext uri="{BB962C8B-B14F-4D97-AF65-F5344CB8AC3E}">
        <p14:creationId xmlns:p14="http://schemas.microsoft.com/office/powerpoint/2010/main" val="1022685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長期勾留の中で相談役の</a:t>
            </a:r>
            <a:r>
              <a:rPr kumimoji="1" lang="en-US" altLang="ja-JP" dirty="0" smtClean="0"/>
              <a:t>A</a:t>
            </a:r>
            <a:r>
              <a:rPr kumimoji="1" lang="ja-JP" altLang="en-US" dirty="0" smtClean="0"/>
              <a:t>氏は死亡</a:t>
            </a:r>
            <a:endParaRPr kumimoji="1" lang="ja-JP" altLang="en-US" dirty="0"/>
          </a:p>
        </p:txBody>
      </p:sp>
      <p:sp>
        <p:nvSpPr>
          <p:cNvPr id="3" name="コンテンツ プレースホルダー 2"/>
          <p:cNvSpPr>
            <a:spLocks noGrp="1"/>
          </p:cNvSpPr>
          <p:nvPr>
            <p:ph idx="1"/>
          </p:nvPr>
        </p:nvSpPr>
        <p:spPr>
          <a:xfrm>
            <a:off x="677335" y="1268760"/>
            <a:ext cx="8596668" cy="5256584"/>
          </a:xfrm>
        </p:spPr>
        <p:txBody>
          <a:bodyPr>
            <a:normAutofit fontScale="92500" lnSpcReduction="20000"/>
          </a:bodyPr>
          <a:lstStyle/>
          <a:p>
            <a:r>
              <a:rPr lang="ja-JP" altLang="en-US" dirty="0"/>
              <a:t> 公判前整理手続の進行中</a:t>
            </a:r>
            <a:r>
              <a:rPr lang="ja-JP" altLang="en-US" dirty="0" smtClean="0"/>
              <a:t>も３名の</a:t>
            </a:r>
            <a:r>
              <a:rPr lang="ja-JP" altLang="en-US" dirty="0"/>
              <a:t>勾留は続いた</a:t>
            </a:r>
            <a:r>
              <a:rPr lang="ja-JP" altLang="en-US" dirty="0" smtClean="0"/>
              <a:t>。</a:t>
            </a:r>
            <a:endParaRPr lang="ja-JP" altLang="en-US" dirty="0"/>
          </a:p>
          <a:p>
            <a:r>
              <a:rPr lang="ja-JP" altLang="en-US" dirty="0"/>
              <a:t>その中で</a:t>
            </a:r>
            <a:r>
              <a:rPr lang="ja-JP" altLang="en-US" dirty="0" smtClean="0"/>
              <a:t>、相談役の</a:t>
            </a:r>
            <a:r>
              <a:rPr lang="en-US" altLang="ja-JP" dirty="0" smtClean="0"/>
              <a:t>A</a:t>
            </a:r>
            <a:r>
              <a:rPr lang="ja-JP" altLang="en-US" dirty="0"/>
              <a:t>氏は東京拘置所の中で体調を崩した。２０２０年</a:t>
            </a:r>
            <a:r>
              <a:rPr lang="ja-JP" altLang="en-US" dirty="0" smtClean="0"/>
              <a:t>９月は</a:t>
            </a:r>
            <a:r>
              <a:rPr lang="ja-JP" altLang="en-US" dirty="0"/>
              <a:t>東京拘置所の中で輸血処置を受けるなどしたため、</a:t>
            </a:r>
            <a:r>
              <a:rPr lang="ja-JP" altLang="en-US" dirty="0" smtClean="0"/>
              <a:t>同月、</a:t>
            </a:r>
            <a:r>
              <a:rPr lang="ja-JP" altLang="en-US" dirty="0">
                <a:solidFill>
                  <a:srgbClr val="FF0000"/>
                </a:solidFill>
              </a:rPr>
              <a:t>緊急の治療の必要性を理由に保釈請求</a:t>
            </a:r>
            <a:r>
              <a:rPr lang="ja-JP" altLang="en-US" dirty="0"/>
              <a:t>をするも、検察官は罪証隠滅のおそれがあると主張して保釈に反対し、裁判所も</a:t>
            </a:r>
            <a:r>
              <a:rPr lang="ja-JP" altLang="en-US" dirty="0">
                <a:solidFill>
                  <a:srgbClr val="FF0000"/>
                </a:solidFill>
              </a:rPr>
              <a:t>保釈請求を却下</a:t>
            </a:r>
            <a:r>
              <a:rPr lang="ja-JP" altLang="en-US" dirty="0"/>
              <a:t>した</a:t>
            </a:r>
            <a:r>
              <a:rPr lang="ja-JP" altLang="en-US" dirty="0" smtClean="0"/>
              <a:t>。</a:t>
            </a:r>
            <a:endParaRPr lang="en-US" altLang="ja-JP" dirty="0" smtClean="0"/>
          </a:p>
          <a:p>
            <a:r>
              <a:rPr lang="ja-JP" altLang="en-US" dirty="0" smtClean="0"/>
              <a:t>さらに、１０月、</a:t>
            </a:r>
            <a:r>
              <a:rPr lang="en-US" altLang="ja-JP" dirty="0"/>
              <a:t>A</a:t>
            </a:r>
            <a:r>
              <a:rPr lang="ja-JP" altLang="en-US" dirty="0"/>
              <a:t>氏は、東京拘置所内の医師による診察、検査を受け、</a:t>
            </a:r>
            <a:r>
              <a:rPr lang="ja-JP" altLang="en-US" dirty="0">
                <a:solidFill>
                  <a:srgbClr val="FF0000"/>
                </a:solidFill>
              </a:rPr>
              <a:t>胃に悪性腫瘍があると診断</a:t>
            </a:r>
            <a:r>
              <a:rPr lang="ja-JP" altLang="en-US" dirty="0"/>
              <a:t>された</a:t>
            </a:r>
            <a:r>
              <a:rPr lang="ja-JP" altLang="en-US" dirty="0" smtClean="0"/>
              <a:t>。</a:t>
            </a:r>
            <a:r>
              <a:rPr lang="en-US" altLang="ja-JP" dirty="0" smtClean="0"/>
              <a:t>A</a:t>
            </a:r>
            <a:r>
              <a:rPr lang="ja-JP" altLang="en-US" dirty="0"/>
              <a:t>氏の勾留執行停止が認められ、大学病院を受診し、進行胃がんと診断された。しかし、当大学病院からは勾留執行停止状態での入院、手術を受け入れられなかったことから、弁護側はあらためて</a:t>
            </a:r>
            <a:r>
              <a:rPr lang="en-US" altLang="ja-JP" dirty="0"/>
              <a:t>A</a:t>
            </a:r>
            <a:r>
              <a:rPr lang="ja-JP" altLang="en-US" dirty="0"/>
              <a:t>氏の保釈請求をした。これに対し検察官はなおも罪証隠滅のおそれがあると主張し保釈に反対した。そして裁判所も保釈請求を却下した</a:t>
            </a:r>
            <a:r>
              <a:rPr lang="ja-JP" altLang="en-US" dirty="0" smtClean="0"/>
              <a:t>。</a:t>
            </a:r>
            <a:endParaRPr lang="en-US" altLang="ja-JP" dirty="0" smtClean="0"/>
          </a:p>
          <a:p>
            <a:r>
              <a:rPr lang="ja-JP" altLang="en-US" dirty="0" smtClean="0"/>
              <a:t>その後</a:t>
            </a:r>
            <a:r>
              <a:rPr lang="en-US" altLang="ja-JP" dirty="0"/>
              <a:t>A</a:t>
            </a:r>
            <a:r>
              <a:rPr lang="ja-JP" altLang="en-US" dirty="0"/>
              <a:t>氏は、勾留執行停止状態でも入院、手術の受け入れ可能な医療機関を探し、２０２０年</a:t>
            </a:r>
            <a:r>
              <a:rPr lang="ja-JP" altLang="en-US" dirty="0" smtClean="0"/>
              <a:t>１１月に</a:t>
            </a:r>
            <a:r>
              <a:rPr lang="ja-JP" altLang="en-US" dirty="0"/>
              <a:t>勾留執行停止され、入院した。しかし</a:t>
            </a:r>
            <a:r>
              <a:rPr lang="en-US" altLang="ja-JP" dirty="0">
                <a:solidFill>
                  <a:srgbClr val="FF0000"/>
                </a:solidFill>
              </a:rPr>
              <a:t>A</a:t>
            </a:r>
            <a:r>
              <a:rPr lang="ja-JP" altLang="en-US" dirty="0">
                <a:solidFill>
                  <a:srgbClr val="FF0000"/>
                </a:solidFill>
              </a:rPr>
              <a:t>氏は２０２１年２月７日に胃がんで死去</a:t>
            </a:r>
            <a:r>
              <a:rPr lang="ja-JP" altLang="en-US" dirty="0"/>
              <a:t>した。 </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14</a:t>
            </a:fld>
            <a:endParaRPr lang="ja-JP" altLang="en-US" dirty="0"/>
          </a:p>
        </p:txBody>
      </p:sp>
    </p:spTree>
    <p:extLst>
      <p:ext uri="{BB962C8B-B14F-4D97-AF65-F5344CB8AC3E}">
        <p14:creationId xmlns:p14="http://schemas.microsoft.com/office/powerpoint/2010/main" val="1215353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６回目の保釈請求でやっと保釈許可</a:t>
            </a:r>
            <a:endParaRPr kumimoji="1" lang="ja-JP" altLang="en-US" dirty="0"/>
          </a:p>
        </p:txBody>
      </p:sp>
      <p:sp>
        <p:nvSpPr>
          <p:cNvPr id="3" name="コンテンツ プレースホルダー 2"/>
          <p:cNvSpPr>
            <a:spLocks noGrp="1"/>
          </p:cNvSpPr>
          <p:nvPr>
            <p:ph idx="1"/>
          </p:nvPr>
        </p:nvSpPr>
        <p:spPr>
          <a:xfrm>
            <a:off x="677335" y="1484784"/>
            <a:ext cx="8596668" cy="4556579"/>
          </a:xfrm>
        </p:spPr>
        <p:txBody>
          <a:bodyPr>
            <a:normAutofit/>
          </a:bodyPr>
          <a:lstStyle/>
          <a:p>
            <a:r>
              <a:rPr lang="ja-JP" altLang="en-US" dirty="0"/>
              <a:t>２０２１年</a:t>
            </a:r>
            <a:r>
              <a:rPr lang="ja-JP" altLang="en-US" dirty="0" smtClean="0"/>
              <a:t>２月、</a:t>
            </a:r>
            <a:r>
              <a:rPr lang="ja-JP" altLang="en-US" dirty="0"/>
              <a:t>弁護側</a:t>
            </a:r>
            <a:r>
              <a:rPr lang="ja-JP" altLang="en-US" dirty="0" smtClean="0"/>
              <a:t>は</a:t>
            </a:r>
            <a:r>
              <a:rPr lang="ja-JP" altLang="en-US" dirty="0"/>
              <a:t>代表</a:t>
            </a:r>
            <a:r>
              <a:rPr lang="ja-JP" altLang="en-US" dirty="0" smtClean="0"/>
              <a:t>取締役と常務取締役について</a:t>
            </a:r>
            <a:r>
              <a:rPr lang="ja-JP" altLang="en-US" dirty="0">
                <a:solidFill>
                  <a:srgbClr val="FF0000"/>
                </a:solidFill>
              </a:rPr>
              <a:t>６回目の保釈請求</a:t>
            </a:r>
            <a:r>
              <a:rPr lang="ja-JP" altLang="en-US" dirty="0"/>
              <a:t>をした。このときもまた検察官は口裏合わせの可能性を理由に保釈に反対する旨の意見書を提出したが</a:t>
            </a:r>
            <a:r>
              <a:rPr lang="ja-JP" altLang="en-US" dirty="0" smtClean="0"/>
              <a:t>、東京</a:t>
            </a:r>
            <a:r>
              <a:rPr lang="ja-JP" altLang="en-US" dirty="0"/>
              <a:t>地方裁判所裁判官は保釈許可決定をした。検察官は再び準抗告を申し立てたが</a:t>
            </a:r>
            <a:r>
              <a:rPr lang="ja-JP" altLang="en-US" dirty="0" smtClean="0"/>
              <a:t>、裁判所は準抗告</a:t>
            </a:r>
            <a:r>
              <a:rPr lang="ja-JP" altLang="en-US" dirty="0"/>
              <a:t>を棄却し、２０２１年２月５日</a:t>
            </a:r>
            <a:r>
              <a:rPr lang="ja-JP" altLang="en-US" dirty="0" smtClean="0"/>
              <a:t>、</a:t>
            </a:r>
            <a:r>
              <a:rPr lang="ja-JP" altLang="en-US" dirty="0" smtClean="0">
                <a:solidFill>
                  <a:srgbClr val="FF0000"/>
                </a:solidFill>
              </a:rPr>
              <a:t>２名は</a:t>
            </a:r>
            <a:r>
              <a:rPr lang="ja-JP" altLang="en-US" dirty="0">
                <a:solidFill>
                  <a:srgbClr val="FF0000"/>
                </a:solidFill>
              </a:rPr>
              <a:t>約１１か月ぶりに釈放</a:t>
            </a:r>
            <a:r>
              <a:rPr lang="ja-JP" altLang="en-US" dirty="0"/>
              <a:t>された</a:t>
            </a:r>
            <a:r>
              <a:rPr lang="ja-JP" altLang="en-US" dirty="0" smtClean="0"/>
              <a:t>。</a:t>
            </a:r>
            <a:endParaRPr lang="ja-JP" altLang="en-US" dirty="0"/>
          </a:p>
          <a:p>
            <a:r>
              <a:rPr lang="ja-JP" altLang="en-US" dirty="0" smtClean="0"/>
              <a:t>そして、その２日後</a:t>
            </a:r>
            <a:r>
              <a:rPr lang="ja-JP" altLang="en-US" dirty="0"/>
              <a:t>に</a:t>
            </a:r>
            <a:r>
              <a:rPr lang="en-US" altLang="ja-JP" dirty="0" smtClean="0"/>
              <a:t>A</a:t>
            </a:r>
            <a:r>
              <a:rPr lang="ja-JP" altLang="en-US" dirty="0"/>
              <a:t>氏は死去したが、</a:t>
            </a:r>
            <a:r>
              <a:rPr lang="ja-JP" altLang="en-US" dirty="0">
                <a:solidFill>
                  <a:srgbClr val="FF0000"/>
                </a:solidFill>
              </a:rPr>
              <a:t>保釈条件に</a:t>
            </a:r>
            <a:r>
              <a:rPr lang="en-US" altLang="ja-JP" dirty="0">
                <a:solidFill>
                  <a:srgbClr val="FF0000"/>
                </a:solidFill>
              </a:rPr>
              <a:t>A</a:t>
            </a:r>
            <a:r>
              <a:rPr lang="ja-JP" altLang="en-US" dirty="0">
                <a:solidFill>
                  <a:srgbClr val="FF0000"/>
                </a:solidFill>
              </a:rPr>
              <a:t>氏との接触禁止があったため</a:t>
            </a:r>
            <a:r>
              <a:rPr lang="ja-JP" altLang="en-US" dirty="0" smtClean="0">
                <a:solidFill>
                  <a:srgbClr val="FF0000"/>
                </a:solidFill>
              </a:rPr>
              <a:t>、２名は</a:t>
            </a:r>
            <a:r>
              <a:rPr lang="en-US" altLang="ja-JP" dirty="0" smtClean="0">
                <a:solidFill>
                  <a:srgbClr val="FF0000"/>
                </a:solidFill>
              </a:rPr>
              <a:t>A</a:t>
            </a:r>
            <a:r>
              <a:rPr lang="ja-JP" altLang="en-US" dirty="0">
                <a:solidFill>
                  <a:srgbClr val="FF0000"/>
                </a:solidFill>
              </a:rPr>
              <a:t>氏の最期に立ち会うことはできなかった</a:t>
            </a:r>
            <a:r>
              <a:rPr lang="ja-JP" altLang="en-US"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15</a:t>
            </a:fld>
            <a:endParaRPr lang="ja-JP" altLang="en-US" dirty="0"/>
          </a:p>
        </p:txBody>
      </p:sp>
    </p:spTree>
    <p:extLst>
      <p:ext uri="{BB962C8B-B14F-4D97-AF65-F5344CB8AC3E}">
        <p14:creationId xmlns:p14="http://schemas.microsoft.com/office/powerpoint/2010/main" val="1378391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突然の公訴取消申立て</a:t>
            </a:r>
            <a:endParaRPr kumimoji="1" lang="ja-JP" altLang="en-US" dirty="0"/>
          </a:p>
        </p:txBody>
      </p:sp>
      <p:sp>
        <p:nvSpPr>
          <p:cNvPr id="3" name="コンテンツ プレースホルダー 2"/>
          <p:cNvSpPr>
            <a:spLocks noGrp="1"/>
          </p:cNvSpPr>
          <p:nvPr>
            <p:ph idx="1"/>
          </p:nvPr>
        </p:nvSpPr>
        <p:spPr>
          <a:xfrm>
            <a:off x="677334" y="1268760"/>
            <a:ext cx="8731033" cy="5137737"/>
          </a:xfrm>
        </p:spPr>
        <p:txBody>
          <a:bodyPr>
            <a:normAutofit fontScale="92500" lnSpcReduction="10000"/>
          </a:bodyPr>
          <a:lstStyle/>
          <a:p>
            <a:r>
              <a:rPr lang="ja-JP" altLang="en-US" dirty="0"/>
              <a:t> 公判前整理手続によって、</a:t>
            </a:r>
            <a:r>
              <a:rPr lang="ja-JP" altLang="en-US" dirty="0">
                <a:solidFill>
                  <a:schemeClr val="tx1"/>
                </a:solidFill>
              </a:rPr>
              <a:t>２０２１年</a:t>
            </a:r>
            <a:r>
              <a:rPr lang="ja-JP" altLang="en-US" dirty="0" smtClean="0">
                <a:solidFill>
                  <a:schemeClr val="tx1"/>
                </a:solidFill>
              </a:rPr>
              <a:t>７月に</a:t>
            </a:r>
            <a:r>
              <a:rPr lang="ja-JP" altLang="en-US" dirty="0">
                <a:solidFill>
                  <a:schemeClr val="tx1"/>
                </a:solidFill>
              </a:rPr>
              <a:t>第１回公判期日が開かれることとなった</a:t>
            </a:r>
            <a:r>
              <a:rPr lang="ja-JP" altLang="en-US" dirty="0"/>
              <a:t>。それに先立ち、弁護側</a:t>
            </a:r>
            <a:r>
              <a:rPr lang="ja-JP" altLang="en-US" dirty="0" smtClean="0"/>
              <a:t>は主張</a:t>
            </a:r>
            <a:r>
              <a:rPr lang="ja-JP" altLang="en-US" dirty="0"/>
              <a:t>関連証拠開示請求として、捜査機関が捜査の初期に経産省等から事情聴取した内容が記載されている捜査メモの開示を求めた</a:t>
            </a:r>
            <a:r>
              <a:rPr lang="ja-JP" altLang="en-US" dirty="0" smtClean="0"/>
              <a:t>。</a:t>
            </a:r>
            <a:endParaRPr lang="ja-JP" altLang="en-US" dirty="0"/>
          </a:p>
          <a:p>
            <a:r>
              <a:rPr lang="ja-JP" altLang="en-US" dirty="0"/>
              <a:t>これに対し検察官は、弁護側からの証拠開示請求への対応を理由に、</a:t>
            </a:r>
            <a:r>
              <a:rPr lang="ja-JP" altLang="en-US" dirty="0">
                <a:solidFill>
                  <a:srgbClr val="FF0000"/>
                </a:solidFill>
              </a:rPr>
              <a:t>第１回公判を２か月程度延期するよう求め</a:t>
            </a:r>
            <a:r>
              <a:rPr lang="ja-JP" altLang="en-US" dirty="0"/>
              <a:t>、さらには本件噴霧乾燥機が輸出規制の要件を満たすかどうか再検討する必要が生じたと述べた。その上、検察官はこのままでは第１回公判において冒頭陳述を行うことができないと公判前整理手続で述べ、</a:t>
            </a:r>
            <a:r>
              <a:rPr lang="ja-JP" altLang="en-US" dirty="0">
                <a:solidFill>
                  <a:srgbClr val="FF0000"/>
                </a:solidFill>
              </a:rPr>
              <a:t>第１回公判は８月３日に延期</a:t>
            </a:r>
            <a:r>
              <a:rPr lang="ja-JP" altLang="en-US" dirty="0"/>
              <a:t>されることとなった</a:t>
            </a:r>
            <a:r>
              <a:rPr lang="ja-JP" altLang="en-US" dirty="0" smtClean="0"/>
              <a:t>。</a:t>
            </a:r>
            <a:endParaRPr lang="ja-JP" altLang="en-US" dirty="0"/>
          </a:p>
          <a:p>
            <a:r>
              <a:rPr lang="ja-JP" altLang="en-US" dirty="0"/>
              <a:t>そして、弁護側からの証拠開示請求に対して、検察官は２０２１年７月３０日までに証拠開示をすることとされた</a:t>
            </a:r>
            <a:r>
              <a:rPr lang="ja-JP" altLang="en-US" dirty="0" smtClean="0"/>
              <a:t>。</a:t>
            </a:r>
            <a:endParaRPr lang="ja-JP" altLang="en-US" dirty="0"/>
          </a:p>
          <a:p>
            <a:r>
              <a:rPr lang="ja-JP" altLang="en-US" dirty="0"/>
              <a:t>そして</a:t>
            </a:r>
            <a:r>
              <a:rPr lang="ja-JP" altLang="en-US" dirty="0" smtClean="0"/>
              <a:t>迎えた</a:t>
            </a:r>
            <a:r>
              <a:rPr lang="ja-JP" altLang="en-US" dirty="0" smtClean="0">
                <a:solidFill>
                  <a:srgbClr val="FF0000"/>
                </a:solidFill>
              </a:rPr>
              <a:t>７月</a:t>
            </a:r>
            <a:r>
              <a:rPr lang="ja-JP" altLang="en-US" dirty="0">
                <a:solidFill>
                  <a:srgbClr val="FF0000"/>
                </a:solidFill>
              </a:rPr>
              <a:t>３０日、検察官は証拠開示ではなく、公訴の取消しを申し立てた</a:t>
            </a:r>
            <a:r>
              <a:rPr lang="ja-JP" altLang="en-US" dirty="0"/>
              <a:t>。検察官から理由の説明はなく、</a:t>
            </a:r>
            <a:r>
              <a:rPr lang="ja-JP" altLang="en-US" dirty="0">
                <a:solidFill>
                  <a:srgbClr val="FF0000"/>
                </a:solidFill>
              </a:rPr>
              <a:t>裁判所は公訴棄却の決定を出して、裁判は終結</a:t>
            </a:r>
            <a:r>
              <a:rPr lang="ja-JP" altLang="en-US" dirty="0"/>
              <a:t>した。 </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16</a:t>
            </a:fld>
            <a:endParaRPr lang="ja-JP" altLang="en-US" dirty="0"/>
          </a:p>
        </p:txBody>
      </p:sp>
    </p:spTree>
    <p:extLst>
      <p:ext uri="{BB962C8B-B14F-4D97-AF65-F5344CB8AC3E}">
        <p14:creationId xmlns:p14="http://schemas.microsoft.com/office/powerpoint/2010/main" val="1269996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国賠訴訟の提起</a:t>
            </a:r>
            <a:endParaRPr kumimoji="1" lang="ja-JP" altLang="en-US" dirty="0"/>
          </a:p>
        </p:txBody>
      </p:sp>
      <p:sp>
        <p:nvSpPr>
          <p:cNvPr id="3" name="コンテンツ プレースホルダー 2"/>
          <p:cNvSpPr>
            <a:spLocks noGrp="1"/>
          </p:cNvSpPr>
          <p:nvPr>
            <p:ph idx="1"/>
          </p:nvPr>
        </p:nvSpPr>
        <p:spPr>
          <a:xfrm>
            <a:off x="677335" y="1340768"/>
            <a:ext cx="8596668" cy="5065729"/>
          </a:xfrm>
        </p:spPr>
        <p:txBody>
          <a:bodyPr>
            <a:normAutofit fontScale="85000" lnSpcReduction="20000"/>
          </a:bodyPr>
          <a:lstStyle/>
          <a:p>
            <a:r>
              <a:rPr lang="ja-JP" altLang="en-US" dirty="0"/>
              <a:t> ２０２１年９月、大川原社</a:t>
            </a:r>
            <a:r>
              <a:rPr lang="ja-JP" altLang="en-US" dirty="0" smtClean="0"/>
              <a:t>、代表取締役、常務取締役および相談役Ａ</a:t>
            </a:r>
            <a:r>
              <a:rPr lang="ja-JP" altLang="en-US" dirty="0"/>
              <a:t>氏の相続人は</a:t>
            </a:r>
            <a:r>
              <a:rPr lang="ja-JP" altLang="en-US" dirty="0" smtClean="0"/>
              <a:t>、</a:t>
            </a:r>
            <a:endParaRPr lang="ja-JP" altLang="en-US" dirty="0"/>
          </a:p>
          <a:p>
            <a:r>
              <a:rPr lang="ja-JP" altLang="en-US" dirty="0"/>
              <a:t>①警視庁公安部警察官は、遅く</a:t>
            </a:r>
            <a:r>
              <a:rPr lang="ja-JP" altLang="en-US" dirty="0" smtClean="0"/>
              <a:t>とも３名の</a:t>
            </a:r>
            <a:r>
              <a:rPr lang="ja-JP" altLang="en-US" dirty="0"/>
              <a:t>逮捕前において現に収集した証拠資料および通常要求される捜査から収集し得た証拠資料から、本件各噴霧乾燥器が客観的な規制要件に該当しないことを知り、または知り得べきであったことから、警視庁公安部</a:t>
            </a:r>
            <a:r>
              <a:rPr lang="ja-JP" altLang="en-US" dirty="0" smtClean="0"/>
              <a:t>が３名を</a:t>
            </a:r>
            <a:r>
              <a:rPr lang="ja-JP" altLang="en-US" dirty="0"/>
              <a:t>逮捕したことが違法である</a:t>
            </a:r>
            <a:r>
              <a:rPr lang="ja-JP" altLang="en-US" dirty="0" smtClean="0"/>
              <a:t>こと</a:t>
            </a:r>
            <a:endParaRPr lang="ja-JP" altLang="en-US" dirty="0"/>
          </a:p>
          <a:p>
            <a:r>
              <a:rPr lang="ja-JP" altLang="en-US" dirty="0"/>
              <a:t>②警視庁公安部警察官に</a:t>
            </a:r>
            <a:r>
              <a:rPr lang="ja-JP" altLang="en-US" dirty="0" smtClean="0"/>
              <a:t>よる</a:t>
            </a:r>
            <a:r>
              <a:rPr lang="ja-JP" altLang="en-US" dirty="0"/>
              <a:t>常務取締役</a:t>
            </a:r>
            <a:r>
              <a:rPr lang="ja-JP" altLang="en-US" dirty="0" smtClean="0"/>
              <a:t>に</a:t>
            </a:r>
            <a:r>
              <a:rPr lang="ja-JP" altLang="en-US" dirty="0"/>
              <a:t>対する取調べは、誘導や詐術的発言、恫喝を含む不当な言動等に</a:t>
            </a:r>
            <a:r>
              <a:rPr lang="ja-JP" altLang="en-US" dirty="0" smtClean="0"/>
              <a:t>より不当</a:t>
            </a:r>
            <a:r>
              <a:rPr lang="ja-JP" altLang="en-US" dirty="0"/>
              <a:t>な心理的影響を与えた署名指印を強要した違法なものであること</a:t>
            </a:r>
            <a:r>
              <a:rPr lang="ja-JP" altLang="en-US" dirty="0" smtClean="0"/>
              <a:t>、</a:t>
            </a:r>
            <a:r>
              <a:rPr lang="ja-JP" altLang="en-US" dirty="0"/>
              <a:t>常務取締役</a:t>
            </a:r>
            <a:r>
              <a:rPr lang="ja-JP" altLang="en-US" dirty="0" smtClean="0"/>
              <a:t>の</a:t>
            </a:r>
            <a:r>
              <a:rPr lang="ja-JP" altLang="en-US" dirty="0"/>
              <a:t>弁解録取手続について</a:t>
            </a:r>
            <a:r>
              <a:rPr lang="ja-JP" altLang="en-US" dirty="0" smtClean="0"/>
              <a:t>も</a:t>
            </a:r>
            <a:r>
              <a:rPr lang="ja-JP" altLang="en-US" dirty="0"/>
              <a:t>、</a:t>
            </a:r>
            <a:r>
              <a:rPr lang="ja-JP" altLang="en-US" dirty="0" smtClean="0"/>
              <a:t>弁解</a:t>
            </a:r>
            <a:r>
              <a:rPr lang="ja-JP" altLang="en-US" dirty="0"/>
              <a:t>を聞くこともないままに事前に作成した弁解録取書について、詐術を</a:t>
            </a:r>
            <a:r>
              <a:rPr lang="ja-JP" altLang="en-US" dirty="0" smtClean="0"/>
              <a:t>用いて署名</a:t>
            </a:r>
            <a:r>
              <a:rPr lang="ja-JP" altLang="en-US" dirty="0"/>
              <a:t>指印させ</a:t>
            </a:r>
            <a:r>
              <a:rPr lang="ja-JP" altLang="en-US" dirty="0" smtClean="0"/>
              <a:t>、</a:t>
            </a:r>
            <a:r>
              <a:rPr lang="ja-JP" altLang="en-US" dirty="0"/>
              <a:t>常務取締役</a:t>
            </a:r>
            <a:r>
              <a:rPr lang="ja-JP" altLang="en-US" dirty="0" smtClean="0"/>
              <a:t>が</a:t>
            </a:r>
            <a:r>
              <a:rPr lang="ja-JP" altLang="en-US" dirty="0"/>
              <a:t>かかる詐術に気づくやその証拠隠滅を図るなどした違法なものである</a:t>
            </a:r>
            <a:r>
              <a:rPr lang="ja-JP" altLang="en-US" dirty="0" smtClean="0"/>
              <a:t>こと</a:t>
            </a:r>
            <a:endParaRPr lang="ja-JP" altLang="en-US" dirty="0"/>
          </a:p>
          <a:p>
            <a:r>
              <a:rPr lang="ja-JP" altLang="en-US" dirty="0"/>
              <a:t>③東京</a:t>
            </a:r>
            <a:r>
              <a:rPr lang="ja-JP" altLang="en-US" dirty="0" smtClean="0"/>
              <a:t>地検検事</a:t>
            </a:r>
            <a:r>
              <a:rPr lang="ja-JP" altLang="en-US" dirty="0"/>
              <a:t>による起訴についても、本件各噴霧乾燥器が客観的な規制要件に該当しないことを当然知り得</a:t>
            </a:r>
            <a:r>
              <a:rPr lang="ja-JP" altLang="en-US" dirty="0" err="1"/>
              <a:t>べき</a:t>
            </a:r>
            <a:r>
              <a:rPr lang="ja-JP" altLang="en-US" dirty="0"/>
              <a:t>であったにもかかわらず、漫然と見落として強行したものであり違法である</a:t>
            </a:r>
            <a:r>
              <a:rPr lang="ja-JP" altLang="en-US" dirty="0" smtClean="0"/>
              <a:t>こと</a:t>
            </a:r>
            <a:endParaRPr lang="ja-JP" altLang="en-US" dirty="0"/>
          </a:p>
          <a:p>
            <a:r>
              <a:rPr lang="ja-JP" altLang="en-US" dirty="0"/>
              <a:t>を理由として、</a:t>
            </a:r>
            <a:r>
              <a:rPr lang="ja-JP" altLang="en-US" dirty="0">
                <a:solidFill>
                  <a:srgbClr val="FF0000"/>
                </a:solidFill>
              </a:rPr>
              <a:t>国および東京都に対して合計５億６５２７万円余りの損害賠償を求めて国家賠償請求を提起</a:t>
            </a:r>
            <a:r>
              <a:rPr lang="ja-JP" altLang="en-US" dirty="0"/>
              <a:t>した。 </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17</a:t>
            </a:fld>
            <a:endParaRPr lang="ja-JP" altLang="en-US" dirty="0"/>
          </a:p>
        </p:txBody>
      </p:sp>
    </p:spTree>
    <p:extLst>
      <p:ext uri="{BB962C8B-B14F-4D97-AF65-F5344CB8AC3E}">
        <p14:creationId xmlns:p14="http://schemas.microsoft.com/office/powerpoint/2010/main" val="570536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7007BAE-8D89-DDA6-0727-CB0E164CA259}"/>
              </a:ext>
            </a:extLst>
          </p:cNvPr>
          <p:cNvSpPr>
            <a:spLocks noGrp="1"/>
          </p:cNvSpPr>
          <p:nvPr>
            <p:ph type="title"/>
          </p:nvPr>
        </p:nvSpPr>
        <p:spPr/>
        <p:txBody>
          <a:bodyPr/>
          <a:lstStyle/>
          <a:p>
            <a:r>
              <a:rPr kumimoji="1" lang="ja-JP" altLang="en-US" dirty="0"/>
              <a:t>現職警察官が「捏造」と証言</a:t>
            </a:r>
          </a:p>
        </p:txBody>
      </p:sp>
      <p:sp>
        <p:nvSpPr>
          <p:cNvPr id="3" name="コンテンツ プレースホルダー 2">
            <a:extLst>
              <a:ext uri="{FF2B5EF4-FFF2-40B4-BE49-F238E27FC236}">
                <a16:creationId xmlns:a16="http://schemas.microsoft.com/office/drawing/2014/main" xmlns="" id="{6EBC4F1C-131D-7361-934D-A12867BBD0B6}"/>
              </a:ext>
            </a:extLst>
          </p:cNvPr>
          <p:cNvSpPr>
            <a:spLocks noGrp="1"/>
          </p:cNvSpPr>
          <p:nvPr>
            <p:ph idx="1"/>
          </p:nvPr>
        </p:nvSpPr>
        <p:spPr>
          <a:xfrm>
            <a:off x="677335" y="1484783"/>
            <a:ext cx="8596668" cy="4921713"/>
          </a:xfrm>
        </p:spPr>
        <p:txBody>
          <a:bodyPr>
            <a:normAutofit/>
          </a:bodyPr>
          <a:lstStyle/>
          <a:p>
            <a:r>
              <a:rPr lang="ja-JP" altLang="en-US" dirty="0" smtClean="0"/>
              <a:t>本件について国家賠償請求訴訟</a:t>
            </a:r>
            <a:r>
              <a:rPr kumimoji="1" lang="ja-JP" altLang="en-US" dirty="0" smtClean="0"/>
              <a:t>の</a:t>
            </a:r>
            <a:r>
              <a:rPr kumimoji="1" lang="ja-JP" altLang="en-US" dirty="0"/>
              <a:t>証人尋問で、驚くべき証言がなされた。</a:t>
            </a:r>
            <a:endParaRPr kumimoji="1" lang="en-US" altLang="ja-JP" dirty="0"/>
          </a:p>
          <a:p>
            <a:r>
              <a:rPr kumimoji="1" lang="ja-JP" altLang="en-US" dirty="0"/>
              <a:t>捜査を担当した警視庁公安部の現職の警部補が、本年６月の証人尋問において、原告側の代理人弁護士から「（事件を）でっち上げたと言われても仕方ないのでは。」と問われて、</a:t>
            </a:r>
            <a:r>
              <a:rPr kumimoji="1" lang="ja-JP" altLang="en-US" dirty="0">
                <a:solidFill>
                  <a:srgbClr val="FF0000"/>
                </a:solidFill>
              </a:rPr>
              <a:t>「捏造ですね。」と証言</a:t>
            </a:r>
            <a:r>
              <a:rPr kumimoji="1" lang="ja-JP" altLang="en-US" dirty="0"/>
              <a:t>。</a:t>
            </a:r>
            <a:endParaRPr kumimoji="1" lang="en-US" altLang="ja-JP" dirty="0"/>
          </a:p>
          <a:p>
            <a:r>
              <a:rPr kumimoji="1" lang="ja-JP" altLang="en-US" dirty="0"/>
              <a:t>逮捕に踏み切った背景について、警部補は「捜査員の個人的な欲でそうなった。」とも証言。</a:t>
            </a:r>
            <a:endParaRPr kumimoji="1" lang="en-US" altLang="ja-JP" dirty="0"/>
          </a:p>
          <a:p>
            <a:r>
              <a:rPr kumimoji="1" lang="ja-JP" altLang="en-US" dirty="0"/>
              <a:t>また、輸出規制を所管する</a:t>
            </a:r>
            <a:r>
              <a:rPr kumimoji="1" lang="ja-JP" altLang="en-US" dirty="0">
                <a:solidFill>
                  <a:srgbClr val="FF0000"/>
                </a:solidFill>
              </a:rPr>
              <a:t>経産省の元担当者が、証人尋問において、同社の機器が規制対象外である可能性を警視庁に「何度も伝えた。」と証言</a:t>
            </a:r>
            <a:r>
              <a:rPr kumimoji="1" lang="ja-JP" altLang="en-US" dirty="0"/>
              <a:t>したことも報道されている。</a:t>
            </a:r>
          </a:p>
          <a:p>
            <a:endParaRPr kumimoji="1" lang="ja-JP" altLang="en-US" dirty="0"/>
          </a:p>
        </p:txBody>
      </p:sp>
      <p:sp>
        <p:nvSpPr>
          <p:cNvPr id="4" name="スライド番号プレースホルダー 3">
            <a:extLst>
              <a:ext uri="{FF2B5EF4-FFF2-40B4-BE49-F238E27FC236}">
                <a16:creationId xmlns:a16="http://schemas.microsoft.com/office/drawing/2014/main" xmlns="" id="{8F529A32-5ABB-C777-8E45-E04408F2F7EB}"/>
              </a:ext>
            </a:extLst>
          </p:cNvPr>
          <p:cNvSpPr>
            <a:spLocks noGrp="1"/>
          </p:cNvSpPr>
          <p:nvPr>
            <p:ph type="sldNum" sz="quarter" idx="12"/>
          </p:nvPr>
        </p:nvSpPr>
        <p:spPr/>
        <p:txBody>
          <a:bodyPr/>
          <a:lstStyle/>
          <a:p>
            <a:fld id="{09B9841C-DB28-415D-BD98-1D865182E815}" type="slidenum">
              <a:rPr lang="ja-JP" altLang="en-US" smtClean="0"/>
              <a:pPr/>
              <a:t>18</a:t>
            </a:fld>
            <a:endParaRPr lang="ja-JP" altLang="en-US" dirty="0"/>
          </a:p>
        </p:txBody>
      </p:sp>
    </p:spTree>
    <p:extLst>
      <p:ext uri="{BB962C8B-B14F-4D97-AF65-F5344CB8AC3E}">
        <p14:creationId xmlns:p14="http://schemas.microsoft.com/office/powerpoint/2010/main" val="3359772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6" y="620688"/>
            <a:ext cx="8596668" cy="1320800"/>
          </a:xfrm>
        </p:spPr>
        <p:txBody>
          <a:bodyPr/>
          <a:lstStyle/>
          <a:p>
            <a:r>
              <a:rPr kumimoji="1" lang="ja-JP" altLang="en-US" dirty="0" smtClean="0"/>
              <a:t>国賠訴訟第一審判決</a:t>
            </a:r>
            <a:endParaRPr kumimoji="1" lang="ja-JP" altLang="en-US" dirty="0"/>
          </a:p>
        </p:txBody>
      </p:sp>
      <p:sp>
        <p:nvSpPr>
          <p:cNvPr id="3" name="コンテンツ プレースホルダー 2"/>
          <p:cNvSpPr>
            <a:spLocks noGrp="1"/>
          </p:cNvSpPr>
          <p:nvPr>
            <p:ph idx="1"/>
          </p:nvPr>
        </p:nvSpPr>
        <p:spPr>
          <a:xfrm>
            <a:off x="656215" y="1556791"/>
            <a:ext cx="9019066" cy="3888433"/>
          </a:xfrm>
        </p:spPr>
        <p:txBody>
          <a:bodyPr>
            <a:normAutofit/>
          </a:bodyPr>
          <a:lstStyle/>
          <a:p>
            <a:r>
              <a:rPr lang="ja-JP" altLang="en-US" dirty="0"/>
              <a:t> ２０２３年１２月２７日、東京地方裁判所民事</a:t>
            </a:r>
            <a:r>
              <a:rPr lang="ja-JP" altLang="en-US" dirty="0" smtClean="0"/>
              <a:t>第３４部は</a:t>
            </a:r>
            <a:r>
              <a:rPr lang="ja-JP" altLang="en-US" dirty="0"/>
              <a:t>、</a:t>
            </a:r>
            <a:r>
              <a:rPr lang="ja-JP" altLang="en-US" dirty="0">
                <a:solidFill>
                  <a:schemeClr val="tx1"/>
                </a:solidFill>
              </a:rPr>
              <a:t>警視庁公安部の警察官による逮捕および取調べ、ならびに検察官による勾留請求および公訴提起が違法であると認定し、</a:t>
            </a:r>
            <a:r>
              <a:rPr lang="ja-JP" altLang="en-US" dirty="0">
                <a:solidFill>
                  <a:srgbClr val="FF0000"/>
                </a:solidFill>
              </a:rPr>
              <a:t>被告国と東京都に対して約１億６２００万円の支払いを命じる判決</a:t>
            </a:r>
            <a:r>
              <a:rPr lang="ja-JP" altLang="en-US" dirty="0"/>
              <a:t>を出した</a:t>
            </a:r>
            <a:r>
              <a:rPr lang="ja-JP" altLang="en-US" dirty="0" smtClean="0"/>
              <a:t>。</a:t>
            </a:r>
            <a:endParaRPr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19</a:t>
            </a:fld>
            <a:endParaRPr lang="ja-JP" altLang="en-US" dirty="0"/>
          </a:p>
        </p:txBody>
      </p:sp>
    </p:spTree>
    <p:extLst>
      <p:ext uri="{BB962C8B-B14F-4D97-AF65-F5344CB8AC3E}">
        <p14:creationId xmlns:p14="http://schemas.microsoft.com/office/powerpoint/2010/main" val="43401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ECDB44C-7ADB-6F35-3A43-E76BE0F59CCB}"/>
              </a:ext>
            </a:extLst>
          </p:cNvPr>
          <p:cNvSpPr>
            <a:spLocks noGrp="1"/>
          </p:cNvSpPr>
          <p:nvPr>
            <p:ph type="title"/>
          </p:nvPr>
        </p:nvSpPr>
        <p:spPr/>
        <p:txBody>
          <a:bodyPr/>
          <a:lstStyle/>
          <a:p>
            <a:r>
              <a:rPr kumimoji="1" lang="ja-JP" altLang="en-US" dirty="0"/>
              <a:t>大川原化工機事件とは</a:t>
            </a:r>
          </a:p>
        </p:txBody>
      </p:sp>
      <p:sp>
        <p:nvSpPr>
          <p:cNvPr id="3" name="コンテンツ プレースホルダー 2">
            <a:extLst>
              <a:ext uri="{FF2B5EF4-FFF2-40B4-BE49-F238E27FC236}">
                <a16:creationId xmlns:a16="http://schemas.microsoft.com/office/drawing/2014/main" xmlns="" id="{C0F71368-8C66-03AC-EE78-3FEF798FC897}"/>
              </a:ext>
            </a:extLst>
          </p:cNvPr>
          <p:cNvSpPr>
            <a:spLocks noGrp="1"/>
          </p:cNvSpPr>
          <p:nvPr>
            <p:ph idx="1"/>
          </p:nvPr>
        </p:nvSpPr>
        <p:spPr>
          <a:xfrm>
            <a:off x="677335" y="1701614"/>
            <a:ext cx="8596668" cy="4340555"/>
          </a:xfrm>
        </p:spPr>
        <p:txBody>
          <a:bodyPr>
            <a:normAutofit/>
          </a:bodyPr>
          <a:lstStyle/>
          <a:p>
            <a:r>
              <a:rPr kumimoji="1" lang="ja-JP" altLang="en-US" dirty="0" smtClean="0"/>
              <a:t>大川原化</a:t>
            </a:r>
            <a:r>
              <a:rPr kumimoji="1" lang="ja-JP" altLang="en-US" dirty="0"/>
              <a:t>工機事件では、</a:t>
            </a:r>
            <a:r>
              <a:rPr kumimoji="1" lang="ja-JP" altLang="en-US" dirty="0">
                <a:solidFill>
                  <a:srgbClr val="FF0000"/>
                </a:solidFill>
              </a:rPr>
              <a:t>生物兵器の製造に転用可能な「噴霧</a:t>
            </a:r>
            <a:r>
              <a:rPr kumimoji="1" lang="ja-JP" altLang="en-US" dirty="0" smtClean="0">
                <a:solidFill>
                  <a:srgbClr val="FF0000"/>
                </a:solidFill>
              </a:rPr>
              <a:t>乾燥器」</a:t>
            </a:r>
            <a:r>
              <a:rPr kumimoji="1" lang="ja-JP" altLang="en-US" dirty="0">
                <a:solidFill>
                  <a:srgbClr val="FF0000"/>
                </a:solidFill>
              </a:rPr>
              <a:t>を必要な許可を得ずに輸出</a:t>
            </a:r>
            <a:r>
              <a:rPr kumimoji="1" lang="ja-JP" altLang="en-US" dirty="0"/>
              <a:t>したとして、外国為替及び外国貿易法違反の容疑で会社の代表者らが逮捕・勾留され、検察官による公訴提起が行われた。</a:t>
            </a:r>
            <a:endParaRPr kumimoji="1" lang="en-US" altLang="ja-JP" dirty="0"/>
          </a:p>
          <a:p>
            <a:r>
              <a:rPr lang="ja-JP" altLang="en-US" dirty="0"/>
              <a:t>しかし、</a:t>
            </a:r>
            <a:r>
              <a:rPr kumimoji="1" lang="ja-JP" altLang="en-US" dirty="0"/>
              <a:t>第１回公判の直前であった２０２１年７月に検察官が公訴取消をした</a:t>
            </a:r>
            <a:r>
              <a:rPr kumimoji="1" lang="ja-JP" altLang="en-US" dirty="0" smtClean="0"/>
              <a:t>。</a:t>
            </a:r>
            <a:endParaRPr kumimoji="1" lang="en-US" altLang="ja-JP" dirty="0" smtClean="0"/>
          </a:p>
          <a:p>
            <a:r>
              <a:rPr lang="ja-JP" altLang="en-US" dirty="0" smtClean="0"/>
              <a:t>現在、国家賠償請求訴訟の地裁判決が出て、控訴審に事件が係属中。</a:t>
            </a:r>
            <a:endParaRPr kumimoji="1"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xmlns="" id="{D480D4FB-0D39-4137-0026-6A28D9342346}"/>
              </a:ext>
            </a:extLst>
          </p:cNvPr>
          <p:cNvSpPr>
            <a:spLocks noGrp="1"/>
          </p:cNvSpPr>
          <p:nvPr>
            <p:ph type="sldNum" sz="quarter" idx="12"/>
          </p:nvPr>
        </p:nvSpPr>
        <p:spPr/>
        <p:txBody>
          <a:bodyPr/>
          <a:lstStyle/>
          <a:p>
            <a:fld id="{09B9841C-DB28-415D-BD98-1D865182E815}" type="slidenum">
              <a:rPr lang="ja-JP" altLang="en-US" smtClean="0"/>
              <a:pPr/>
              <a:t>2</a:t>
            </a:fld>
            <a:endParaRPr lang="ja-JP" altLang="en-US" dirty="0"/>
          </a:p>
        </p:txBody>
      </p:sp>
    </p:spTree>
    <p:extLst>
      <p:ext uri="{BB962C8B-B14F-4D97-AF65-F5344CB8AC3E}">
        <p14:creationId xmlns:p14="http://schemas.microsoft.com/office/powerpoint/2010/main" val="3455786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違法と認定された点</a:t>
            </a:r>
            <a:endParaRPr kumimoji="1" lang="ja-JP" altLang="en-US" dirty="0"/>
          </a:p>
        </p:txBody>
      </p:sp>
      <p:sp>
        <p:nvSpPr>
          <p:cNvPr id="3" name="コンテンツ プレースホルダー 2"/>
          <p:cNvSpPr>
            <a:spLocks noGrp="1"/>
          </p:cNvSpPr>
          <p:nvPr>
            <p:ph idx="1"/>
          </p:nvPr>
        </p:nvSpPr>
        <p:spPr>
          <a:xfrm>
            <a:off x="677335" y="1518291"/>
            <a:ext cx="8803041" cy="4888205"/>
          </a:xfrm>
        </p:spPr>
        <p:txBody>
          <a:bodyPr>
            <a:normAutofit fontScale="85000" lnSpcReduction="20000"/>
          </a:bodyPr>
          <a:lstStyle/>
          <a:p>
            <a:r>
              <a:rPr lang="ja-JP" altLang="en-US" dirty="0"/>
              <a:t>本件刑事事件における捜査について、本判決は、警視庁公安部が通常要求される捜査を行っていれば、本件噴霧乾燥機が外為法の規制物件に該当しないことを明らかにする証拠を得ることができたといえるから、</a:t>
            </a:r>
            <a:r>
              <a:rPr lang="ja-JP" altLang="en-US" dirty="0">
                <a:solidFill>
                  <a:srgbClr val="FF0000"/>
                </a:solidFill>
              </a:rPr>
              <a:t>本件噴霧乾燥機が外為法の規制物件に該当するとして大川原社や社長らに嫌疑があるとした警視庁公安部の判断は合理的な根拠が客観的に欠如していることが明らか</a:t>
            </a:r>
            <a:r>
              <a:rPr lang="ja-JP" altLang="en-US" dirty="0"/>
              <a:t>であるとして、</a:t>
            </a:r>
            <a:r>
              <a:rPr lang="ja-JP" altLang="en-US" dirty="0">
                <a:solidFill>
                  <a:srgbClr val="FF0000"/>
                </a:solidFill>
              </a:rPr>
              <a:t>３名を逮捕したことが国賠法上違法</a:t>
            </a:r>
            <a:r>
              <a:rPr lang="ja-JP" altLang="en-US" dirty="0"/>
              <a:t>であるとした。</a:t>
            </a:r>
          </a:p>
          <a:p>
            <a:r>
              <a:rPr lang="ja-JP" altLang="en-US" dirty="0"/>
              <a:t>担当検察官についても、大川原社の従業員らの供述内容を踏まえて実験等を行っていれば、本件噴霧乾燥機が外為法の要件を満たさないことは容易に把握できたとして、大川原社の従業員らの供述が得られた以降になされた</a:t>
            </a:r>
            <a:r>
              <a:rPr lang="ja-JP" altLang="en-US" dirty="0">
                <a:solidFill>
                  <a:srgbClr val="FF0000"/>
                </a:solidFill>
              </a:rPr>
              <a:t>勾留請求および公訴提起は、いずれも検察官が必要な捜査を尽くすことなく行われたものとして国賠法上違法</a:t>
            </a:r>
            <a:r>
              <a:rPr lang="ja-JP" altLang="en-US" dirty="0"/>
              <a:t>であるとした。</a:t>
            </a:r>
          </a:p>
          <a:p>
            <a:r>
              <a:rPr lang="ja-JP" altLang="en-US" dirty="0"/>
              <a:t>加えて、本判決は、警察官による常務取締役への取調べについて、</a:t>
            </a:r>
            <a:r>
              <a:rPr lang="ja-JP" altLang="en-US" dirty="0">
                <a:solidFill>
                  <a:srgbClr val="FF0000"/>
                </a:solidFill>
              </a:rPr>
              <a:t>偽計を用いた取調べであり国賠法上違法</a:t>
            </a:r>
            <a:r>
              <a:rPr lang="ja-JP" altLang="en-US" dirty="0"/>
              <a:t>としただけではなく、常務取締役を欺罔して、同人が了解していない内容の記載をした供述調書に署名指印をさせたことについて、</a:t>
            </a:r>
            <a:r>
              <a:rPr lang="ja-JP" altLang="en-US" dirty="0">
                <a:solidFill>
                  <a:srgbClr val="FF0000"/>
                </a:solidFill>
              </a:rPr>
              <a:t>このような方法による供述調書の作成も国賠法上違法</a:t>
            </a:r>
            <a:r>
              <a:rPr lang="ja-JP" altLang="en-US" dirty="0"/>
              <a:t>であるとした。 </a:t>
            </a:r>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20</a:t>
            </a:fld>
            <a:endParaRPr lang="ja-JP" altLang="en-US" dirty="0"/>
          </a:p>
        </p:txBody>
      </p:sp>
    </p:spTree>
    <p:extLst>
      <p:ext uri="{BB962C8B-B14F-4D97-AF65-F5344CB8AC3E}">
        <p14:creationId xmlns:p14="http://schemas.microsoft.com/office/powerpoint/2010/main" val="720896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控訴により東京高裁へ</a:t>
            </a:r>
            <a:endParaRPr kumimoji="1" lang="ja-JP" altLang="en-US" dirty="0"/>
          </a:p>
        </p:txBody>
      </p:sp>
      <p:sp>
        <p:nvSpPr>
          <p:cNvPr id="3" name="コンテンツ プレースホルダー 2"/>
          <p:cNvSpPr>
            <a:spLocks noGrp="1"/>
          </p:cNvSpPr>
          <p:nvPr>
            <p:ph idx="1"/>
          </p:nvPr>
        </p:nvSpPr>
        <p:spPr>
          <a:xfrm>
            <a:off x="677335" y="1930400"/>
            <a:ext cx="8596668" cy="4110963"/>
          </a:xfrm>
        </p:spPr>
        <p:txBody>
          <a:bodyPr/>
          <a:lstStyle/>
          <a:p>
            <a:r>
              <a:rPr lang="ja-JP" altLang="en-US" dirty="0"/>
              <a:t>被告の国と東京都、原告の大川原社らは双方ともに</a:t>
            </a:r>
            <a:r>
              <a:rPr lang="ja-JP" altLang="en-US" dirty="0" smtClean="0"/>
              <a:t>控訴。</a:t>
            </a:r>
            <a:endParaRPr lang="en-US" altLang="ja-JP" dirty="0" smtClean="0"/>
          </a:p>
          <a:p>
            <a:r>
              <a:rPr lang="ja-JP" altLang="en-US" dirty="0" smtClean="0"/>
              <a:t>現在は東京高裁に係属中。</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21</a:t>
            </a:fld>
            <a:endParaRPr lang="ja-JP" altLang="en-US" dirty="0"/>
          </a:p>
        </p:txBody>
      </p:sp>
    </p:spTree>
    <p:extLst>
      <p:ext uri="{BB962C8B-B14F-4D97-AF65-F5344CB8AC3E}">
        <p14:creationId xmlns:p14="http://schemas.microsoft.com/office/powerpoint/2010/main" val="3652203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経済安全保障の名の下に起こった</a:t>
            </a:r>
            <a:br>
              <a:rPr lang="ja-JP" altLang="en-US" dirty="0"/>
            </a:br>
            <a:r>
              <a:rPr lang="ja-JP" altLang="en-US" dirty="0"/>
              <a:t>深刻な冤罪である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警察白書で、警察側は鬼の首を取ったかのように本件を取り上げていた。</a:t>
            </a:r>
            <a:endParaRPr kumimoji="1" lang="en-US" altLang="ja-JP" dirty="0" smtClean="0"/>
          </a:p>
          <a:p>
            <a:r>
              <a:rPr lang="ja-JP" altLang="en-US" dirty="0"/>
              <a:t>現職警察官</a:t>
            </a:r>
            <a:r>
              <a:rPr lang="ja-JP" altLang="en-US" dirty="0" smtClean="0"/>
              <a:t>の「捏造」という証言の重さ。</a:t>
            </a:r>
            <a:endParaRPr lang="en-US" altLang="ja-JP" dirty="0" smtClean="0"/>
          </a:p>
          <a:p>
            <a:r>
              <a:rPr kumimoji="1" lang="ja-JP" altLang="en-US" dirty="0" smtClean="0"/>
              <a:t>経済安全保障の名の下に、ここまで深刻な冤罪が起きたことを忘れてはならない。</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22</a:t>
            </a:fld>
            <a:endParaRPr lang="ja-JP" altLang="en-US" dirty="0"/>
          </a:p>
        </p:txBody>
      </p:sp>
    </p:spTree>
    <p:extLst>
      <p:ext uri="{BB962C8B-B14F-4D97-AF65-F5344CB8AC3E}">
        <p14:creationId xmlns:p14="http://schemas.microsoft.com/office/powerpoint/2010/main" val="3184780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457769"/>
            <a:ext cx="8596668" cy="1320800"/>
          </a:xfrm>
        </p:spPr>
        <p:txBody>
          <a:bodyPr/>
          <a:lstStyle/>
          <a:p>
            <a:r>
              <a:rPr lang="ja-JP" altLang="en-US" dirty="0"/>
              <a:t>重要経済安保情報の保護及び活用に関する法律</a:t>
            </a:r>
            <a:r>
              <a:rPr lang="ja-JP" altLang="en-US" dirty="0" smtClean="0"/>
              <a:t>案について</a:t>
            </a:r>
            <a:endParaRPr kumimoji="1" lang="ja-JP" altLang="en-US" dirty="0"/>
          </a:p>
        </p:txBody>
      </p:sp>
      <p:sp>
        <p:nvSpPr>
          <p:cNvPr id="3" name="コンテンツ プレースホルダー 2"/>
          <p:cNvSpPr>
            <a:spLocks noGrp="1"/>
          </p:cNvSpPr>
          <p:nvPr>
            <p:ph idx="1"/>
          </p:nvPr>
        </p:nvSpPr>
        <p:spPr>
          <a:xfrm>
            <a:off x="677335" y="1778569"/>
            <a:ext cx="8596668" cy="4262794"/>
          </a:xfrm>
        </p:spPr>
        <p:txBody>
          <a:bodyPr/>
          <a:lstStyle/>
          <a:p>
            <a:r>
              <a:rPr lang="ja-JP" altLang="en-US" dirty="0" smtClean="0"/>
              <a:t>今国会で、「</a:t>
            </a:r>
            <a:r>
              <a:rPr lang="ja-JP" altLang="en-US" dirty="0"/>
              <a:t>重要経済安保情報の保護及び活用に関する</a:t>
            </a:r>
            <a:r>
              <a:rPr lang="ja-JP" altLang="en-US" dirty="0" smtClean="0"/>
              <a:t>法律案」が提出された。</a:t>
            </a:r>
            <a:endParaRPr lang="en-US" altLang="ja-JP" dirty="0" smtClean="0"/>
          </a:p>
          <a:p>
            <a:r>
              <a:rPr kumimoji="1" lang="ja-JP" altLang="en-US" dirty="0"/>
              <a:t>岸田政権</a:t>
            </a:r>
            <a:r>
              <a:rPr kumimoji="1" lang="ja-JP" altLang="en-US" dirty="0" smtClean="0"/>
              <a:t>は、今国会での成立を目指しているという。</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23</a:t>
            </a:fld>
            <a:endParaRPr lang="ja-JP" altLang="en-US" dirty="0"/>
          </a:p>
        </p:txBody>
      </p:sp>
      <p:pic>
        <p:nvPicPr>
          <p:cNvPr id="5" name="コンテンツ プレースホルダー 11">
            <a:extLst>
              <a:ext uri="{FF2B5EF4-FFF2-40B4-BE49-F238E27FC236}">
                <a16:creationId xmlns:a16="http://schemas.microsoft.com/office/drawing/2014/main" xmlns="" id="{525352BF-86A3-3F24-AB15-020FC3BAD1C8}"/>
              </a:ext>
            </a:extLst>
          </p:cNvPr>
          <p:cNvPicPr>
            <a:picLocks noChangeAspect="1"/>
          </p:cNvPicPr>
          <p:nvPr/>
        </p:nvPicPr>
        <p:blipFill>
          <a:blip r:embed="rId2"/>
          <a:stretch>
            <a:fillRect/>
          </a:stretch>
        </p:blipFill>
        <p:spPr>
          <a:xfrm>
            <a:off x="1343472" y="3124550"/>
            <a:ext cx="6228375" cy="3739587"/>
          </a:xfrm>
          <a:prstGeom prst="rect">
            <a:avLst/>
          </a:prstGeom>
        </p:spPr>
      </p:pic>
    </p:spTree>
    <p:extLst>
      <p:ext uri="{BB962C8B-B14F-4D97-AF65-F5344CB8AC3E}">
        <p14:creationId xmlns:p14="http://schemas.microsoft.com/office/powerpoint/2010/main" val="2674310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89D1423-488F-3FE7-7570-7ACFA24CBDB8}"/>
              </a:ext>
            </a:extLst>
          </p:cNvPr>
          <p:cNvSpPr>
            <a:spLocks noGrp="1"/>
          </p:cNvSpPr>
          <p:nvPr>
            <p:ph type="title"/>
          </p:nvPr>
        </p:nvSpPr>
        <p:spPr/>
        <p:txBody>
          <a:bodyPr/>
          <a:lstStyle/>
          <a:p>
            <a:r>
              <a:rPr kumimoji="1" lang="ja-JP" altLang="en-US" dirty="0"/>
              <a:t>政府が「保有」している情報と言うが</a:t>
            </a:r>
          </a:p>
        </p:txBody>
      </p:sp>
      <p:sp>
        <p:nvSpPr>
          <p:cNvPr id="3" name="コンテンツ プレースホルダー 2">
            <a:extLst>
              <a:ext uri="{FF2B5EF4-FFF2-40B4-BE49-F238E27FC236}">
                <a16:creationId xmlns:a16="http://schemas.microsoft.com/office/drawing/2014/main" xmlns="" id="{D4AFD8B1-A98B-4EDA-1248-A90434EFC2CF}"/>
              </a:ext>
            </a:extLst>
          </p:cNvPr>
          <p:cNvSpPr>
            <a:spLocks noGrp="1"/>
          </p:cNvSpPr>
          <p:nvPr>
            <p:ph idx="1"/>
          </p:nvPr>
        </p:nvSpPr>
        <p:spPr>
          <a:xfrm>
            <a:off x="677335" y="1556792"/>
            <a:ext cx="8596668" cy="4691608"/>
          </a:xfrm>
        </p:spPr>
        <p:txBody>
          <a:bodyPr>
            <a:normAutofit fontScale="92500" lnSpcReduction="10000"/>
          </a:bodyPr>
          <a:lstStyle/>
          <a:p>
            <a:r>
              <a:rPr kumimoji="1" lang="ja-JP" altLang="en-US" dirty="0"/>
              <a:t>「秘密指定の対象となるのは、政府が保有している情報であり、政府が保有するに至っていない情報を政府が一方的に秘密指定することは想定されない。」</a:t>
            </a:r>
            <a:endParaRPr kumimoji="1" lang="en-US" altLang="ja-JP" dirty="0"/>
          </a:p>
          <a:p>
            <a:r>
              <a:rPr kumimoji="1" lang="ja-JP" altLang="en-US" dirty="0"/>
              <a:t>「また、</a:t>
            </a:r>
            <a:r>
              <a:rPr kumimoji="1" lang="ja-JP" altLang="en-US" dirty="0">
                <a:solidFill>
                  <a:srgbClr val="FF0000"/>
                </a:solidFill>
              </a:rPr>
              <a:t>政府が民間事業者等から提供を受けて保有するに至った政府保有情報の取扱いについては、秘密指定すること自体が妨げられるものではない</a:t>
            </a:r>
            <a:r>
              <a:rPr kumimoji="1" lang="ja-JP" altLang="en-US" dirty="0"/>
              <a:t>ものの、秘密指定の効果は、政府との間で秘密保持契約を締結し、政府が秘密指定している情報と告げられてその提供を受けた者にのみ及び、かつ、それは、従前から民間事業者等が保有していた情報と重なる部分がある場合には、当該従前からの保有情報の管理に規制が加わるものではないと整理すべきである。」</a:t>
            </a:r>
            <a:endParaRPr kumimoji="1" lang="en-US" altLang="ja-JP" dirty="0"/>
          </a:p>
          <a:p>
            <a:r>
              <a:rPr lang="ja-JP" altLang="en-US" dirty="0"/>
              <a:t>第７回会議では「</a:t>
            </a:r>
            <a:r>
              <a:rPr lang="ja-JP" altLang="en-US" dirty="0">
                <a:solidFill>
                  <a:srgbClr val="FF0000"/>
                </a:solidFill>
              </a:rPr>
              <a:t>民間企業から政府に共有されて、なんらか付加価値がついたような場合には、対象となり得る。</a:t>
            </a:r>
            <a:r>
              <a:rPr lang="ja-JP" altLang="en-US" dirty="0"/>
              <a:t>」といった考えも示されている。</a:t>
            </a:r>
            <a:endParaRPr kumimoji="1" lang="ja-JP" altLang="en-US" dirty="0"/>
          </a:p>
        </p:txBody>
      </p:sp>
      <p:sp>
        <p:nvSpPr>
          <p:cNvPr id="4" name="スライド番号プレースホルダー 3">
            <a:extLst>
              <a:ext uri="{FF2B5EF4-FFF2-40B4-BE49-F238E27FC236}">
                <a16:creationId xmlns:a16="http://schemas.microsoft.com/office/drawing/2014/main" xmlns="" id="{2A650E01-B474-7451-547D-749F8B1D685E}"/>
              </a:ext>
            </a:extLst>
          </p:cNvPr>
          <p:cNvSpPr>
            <a:spLocks noGrp="1"/>
          </p:cNvSpPr>
          <p:nvPr>
            <p:ph type="sldNum" sz="quarter" idx="12"/>
          </p:nvPr>
        </p:nvSpPr>
        <p:spPr/>
        <p:txBody>
          <a:bodyPr/>
          <a:lstStyle/>
          <a:p>
            <a:fld id="{09B9841C-DB28-415D-BD98-1D865182E815}" type="slidenum">
              <a:rPr lang="ja-JP" altLang="en-US" smtClean="0"/>
              <a:pPr/>
              <a:t>24</a:t>
            </a:fld>
            <a:endParaRPr lang="ja-JP" altLang="en-US" dirty="0"/>
          </a:p>
        </p:txBody>
      </p:sp>
    </p:spTree>
    <p:extLst>
      <p:ext uri="{BB962C8B-B14F-4D97-AF65-F5344CB8AC3E}">
        <p14:creationId xmlns:p14="http://schemas.microsoft.com/office/powerpoint/2010/main" val="3101469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731033" cy="1320800"/>
          </a:xfrm>
        </p:spPr>
        <p:txBody>
          <a:bodyPr>
            <a:normAutofit/>
          </a:bodyPr>
          <a:lstStyle/>
          <a:p>
            <a:r>
              <a:rPr kumimoji="1" lang="ja-JP" altLang="en-US" dirty="0"/>
              <a:t>１０年以下の拘禁刑という話</a:t>
            </a:r>
            <a:r>
              <a:rPr lang="ja-JP" altLang="en-US" dirty="0"/>
              <a:t>から</a:t>
            </a:r>
            <a:r>
              <a:rPr lang="en-US" altLang="ja-JP" dirty="0"/>
              <a:t/>
            </a:r>
            <a:br>
              <a:rPr lang="en-US" altLang="ja-JP" dirty="0"/>
            </a:br>
            <a:r>
              <a:rPr lang="ja-JP" altLang="en-US" dirty="0"/>
              <a:t>新法は５年以下の拘禁刑と話が変わった</a:t>
            </a:r>
            <a:endParaRPr kumimoji="1" lang="ja-JP" altLang="en-US" dirty="0"/>
          </a:p>
        </p:txBody>
      </p:sp>
      <p:sp>
        <p:nvSpPr>
          <p:cNvPr id="3" name="コンテンツ プレースホルダー 2"/>
          <p:cNvSpPr>
            <a:spLocks noGrp="1"/>
          </p:cNvSpPr>
          <p:nvPr>
            <p:ph idx="1"/>
          </p:nvPr>
        </p:nvSpPr>
        <p:spPr>
          <a:xfrm>
            <a:off x="677335" y="1930400"/>
            <a:ext cx="8596668" cy="4476097"/>
          </a:xfrm>
        </p:spPr>
        <p:txBody>
          <a:bodyPr>
            <a:normAutofit fontScale="92500" lnSpcReduction="20000"/>
          </a:bodyPr>
          <a:lstStyle/>
          <a:p>
            <a:r>
              <a:rPr lang="ja-JP" altLang="en-US" dirty="0"/>
              <a:t>政府は２０２３年１１月２０日の有識者会議で、情報を漏えい等の罰則を</a:t>
            </a:r>
            <a:r>
              <a:rPr lang="ja-JP" altLang="en-US" dirty="0">
                <a:solidFill>
                  <a:srgbClr val="FF0000"/>
                </a:solidFill>
              </a:rPr>
              <a:t>特定秘密保護法並みの水準</a:t>
            </a:r>
            <a:r>
              <a:rPr lang="ja-JP" altLang="en-US" dirty="0"/>
              <a:t>とする方針を示した。</a:t>
            </a:r>
            <a:r>
              <a:rPr kumimoji="1" lang="ja-JP" altLang="en-US" dirty="0"/>
              <a:t>すなわち</a:t>
            </a:r>
            <a:r>
              <a:rPr lang="ja-JP" altLang="en-US" dirty="0"/>
              <a:t>、</a:t>
            </a:r>
            <a:r>
              <a:rPr lang="ja-JP" altLang="en-US" dirty="0">
                <a:solidFill>
                  <a:srgbClr val="FF0000"/>
                </a:solidFill>
              </a:rPr>
              <a:t>１０年以下の拘禁刑、１０００万円以下の罰金</a:t>
            </a:r>
            <a:r>
              <a:rPr lang="ja-JP" altLang="en-US" dirty="0"/>
              <a:t>ということ。</a:t>
            </a:r>
            <a:endParaRPr lang="en-US" altLang="ja-JP" dirty="0"/>
          </a:p>
          <a:p>
            <a:r>
              <a:rPr kumimoji="1" lang="ja-JP" altLang="en-US" dirty="0"/>
              <a:t>「最終とりまとめ」でも、「経済安全保障上重要な情報のうち、トップ・シークレット級及びシークレット級の情報については、特定秘密保護法の法定刑と同様の水準とすることが適当であることは言うまでもない」</a:t>
            </a:r>
            <a:endParaRPr kumimoji="1" lang="en-US" altLang="ja-JP" dirty="0"/>
          </a:p>
          <a:p>
            <a:r>
              <a:rPr lang="ja-JP" altLang="en-US" dirty="0"/>
              <a:t>しかし、２月</a:t>
            </a:r>
            <a:r>
              <a:rPr lang="en-US" altLang="ja-JP" dirty="0"/>
              <a:t>7</a:t>
            </a:r>
            <a:r>
              <a:rPr lang="ja-JP" altLang="en-US" dirty="0"/>
              <a:t>日付け産経新聞によると、「新制度のもとでは、経済安保も対象に加え、漏洩すると安全保障に「著しい支障」を与える恐れのある経済分野の情報を</a:t>
            </a:r>
            <a:r>
              <a:rPr lang="ja-JP" altLang="en-US" dirty="0">
                <a:solidFill>
                  <a:srgbClr val="FF0000"/>
                </a:solidFill>
              </a:rPr>
              <a:t>機密性の特に高い「特定秘密」と定め、漏洩した場合には、既存の特定秘密保護法を適用する</a:t>
            </a:r>
            <a:r>
              <a:rPr lang="ja-JP" altLang="en-US" dirty="0"/>
              <a:t>。一方、新法案では安保に「支障」を与える情報を</a:t>
            </a:r>
            <a:r>
              <a:rPr lang="ja-JP" altLang="en-US" dirty="0">
                <a:solidFill>
                  <a:srgbClr val="FF0000"/>
                </a:solidFill>
              </a:rPr>
              <a:t>「重要経済安保情報」に指定</a:t>
            </a:r>
            <a:r>
              <a:rPr lang="ja-JP" altLang="en-US" dirty="0"/>
              <a:t>し、有資格者が漏らした場合、</a:t>
            </a:r>
            <a:r>
              <a:rPr lang="ja-JP" altLang="en-US" dirty="0">
                <a:solidFill>
                  <a:srgbClr val="FF0000"/>
                </a:solidFill>
              </a:rPr>
              <a:t>最長５年の拘禁刑や最高５００万円の罰金刑</a:t>
            </a:r>
            <a:r>
              <a:rPr lang="ja-JP" altLang="en-US" dirty="0"/>
              <a:t>などを科す。」</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25</a:t>
            </a:fld>
            <a:endParaRPr lang="ja-JP" altLang="en-US" dirty="0"/>
          </a:p>
        </p:txBody>
      </p:sp>
    </p:spTree>
    <p:extLst>
      <p:ext uri="{BB962C8B-B14F-4D97-AF65-F5344CB8AC3E}">
        <p14:creationId xmlns:p14="http://schemas.microsoft.com/office/powerpoint/2010/main" val="2112185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78DCF18-136E-4C93-8939-D38F5C20F715}"/>
              </a:ext>
            </a:extLst>
          </p:cNvPr>
          <p:cNvSpPr>
            <a:spLocks noGrp="1"/>
          </p:cNvSpPr>
          <p:nvPr>
            <p:ph type="title"/>
          </p:nvPr>
        </p:nvSpPr>
        <p:spPr>
          <a:xfrm>
            <a:off x="677335" y="609600"/>
            <a:ext cx="8596668" cy="1595264"/>
          </a:xfrm>
        </p:spPr>
        <p:txBody>
          <a:bodyPr/>
          <a:lstStyle/>
          <a:p>
            <a:r>
              <a:rPr lang="ja-JP" altLang="en-US" dirty="0"/>
              <a:t>取得行為も共謀・教唆・煽動</a:t>
            </a:r>
            <a:r>
              <a:rPr lang="ja-JP" altLang="en-US" dirty="0" smtClean="0"/>
              <a:t>も処罰対象</a:t>
            </a:r>
            <a:endParaRPr kumimoji="1" lang="ja-JP" altLang="en-US" dirty="0"/>
          </a:p>
        </p:txBody>
      </p:sp>
      <p:sp>
        <p:nvSpPr>
          <p:cNvPr id="3" name="コンテンツ プレースホルダー 2">
            <a:extLst>
              <a:ext uri="{FF2B5EF4-FFF2-40B4-BE49-F238E27FC236}">
                <a16:creationId xmlns:a16="http://schemas.microsoft.com/office/drawing/2014/main" xmlns="" id="{B706B2B3-52EA-03C4-BA97-EDE23192D8C8}"/>
              </a:ext>
            </a:extLst>
          </p:cNvPr>
          <p:cNvSpPr>
            <a:spLocks noGrp="1"/>
          </p:cNvSpPr>
          <p:nvPr>
            <p:ph idx="1"/>
          </p:nvPr>
        </p:nvSpPr>
        <p:spPr>
          <a:xfrm>
            <a:off x="677335" y="1988840"/>
            <a:ext cx="8596668" cy="4259560"/>
          </a:xfrm>
        </p:spPr>
        <p:txBody>
          <a:bodyPr/>
          <a:lstStyle/>
          <a:p>
            <a:r>
              <a:rPr kumimoji="1" lang="ja-JP" altLang="en-US" dirty="0" smtClean="0"/>
              <a:t>重要</a:t>
            </a:r>
            <a:r>
              <a:rPr kumimoji="1" lang="ja-JP" altLang="en-US" dirty="0"/>
              <a:t>経済安保情報を取得する行為についても、５年以下の拘禁刑または５００万円以下の罰金という重い刑罰が</a:t>
            </a:r>
            <a:r>
              <a:rPr kumimoji="1" lang="ja-JP" altLang="en-US" dirty="0" smtClean="0"/>
              <a:t>設けられる。</a:t>
            </a:r>
            <a:endParaRPr kumimoji="1" lang="en-US" altLang="ja-JP" dirty="0"/>
          </a:p>
          <a:p>
            <a:r>
              <a:rPr kumimoji="1" lang="ja-JP" altLang="en-US" dirty="0"/>
              <a:t>漏えい又は取得行為について共謀・教唆・煽動した者も処罰対象とする見込み。</a:t>
            </a:r>
            <a:endParaRPr kumimoji="1" lang="en-US" altLang="ja-JP" dirty="0"/>
          </a:p>
          <a:p>
            <a:r>
              <a:rPr kumimoji="1" lang="ja-JP" altLang="en-US" dirty="0"/>
              <a:t>ジャーナリストや市民が</a:t>
            </a:r>
            <a:r>
              <a:rPr kumimoji="1" lang="ja-JP" altLang="en-US" dirty="0">
                <a:solidFill>
                  <a:srgbClr val="FF0000"/>
                </a:solidFill>
              </a:rPr>
              <a:t>情報を取得しようとする場合に萎縮効果が生じ、知る権利を害する</a:t>
            </a:r>
            <a:r>
              <a:rPr kumimoji="1" lang="ja-JP" altLang="en-US" dirty="0"/>
              <a:t>。</a:t>
            </a:r>
          </a:p>
        </p:txBody>
      </p:sp>
      <p:sp>
        <p:nvSpPr>
          <p:cNvPr id="4" name="スライド番号プレースホルダー 3">
            <a:extLst>
              <a:ext uri="{FF2B5EF4-FFF2-40B4-BE49-F238E27FC236}">
                <a16:creationId xmlns:a16="http://schemas.microsoft.com/office/drawing/2014/main" xmlns="" id="{BFE081FC-65BA-AF6A-FEF5-33BC654886AE}"/>
              </a:ext>
            </a:extLst>
          </p:cNvPr>
          <p:cNvSpPr>
            <a:spLocks noGrp="1"/>
          </p:cNvSpPr>
          <p:nvPr>
            <p:ph type="sldNum" sz="quarter" idx="12"/>
          </p:nvPr>
        </p:nvSpPr>
        <p:spPr/>
        <p:txBody>
          <a:bodyPr/>
          <a:lstStyle/>
          <a:p>
            <a:fld id="{09B9841C-DB28-415D-BD98-1D865182E815}" type="slidenum">
              <a:rPr lang="ja-JP" altLang="en-US" smtClean="0"/>
              <a:pPr/>
              <a:t>26</a:t>
            </a:fld>
            <a:endParaRPr lang="ja-JP" altLang="en-US" dirty="0"/>
          </a:p>
        </p:txBody>
      </p:sp>
    </p:spTree>
    <p:extLst>
      <p:ext uri="{BB962C8B-B14F-4D97-AF65-F5344CB8AC3E}">
        <p14:creationId xmlns:p14="http://schemas.microsoft.com/office/powerpoint/2010/main" val="2922749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E08AA46-7856-5CAB-319E-A00357E89DF4}"/>
              </a:ext>
            </a:extLst>
          </p:cNvPr>
          <p:cNvSpPr>
            <a:spLocks noGrp="1"/>
          </p:cNvSpPr>
          <p:nvPr>
            <p:ph type="title"/>
          </p:nvPr>
        </p:nvSpPr>
        <p:spPr>
          <a:xfrm>
            <a:off x="538144" y="532153"/>
            <a:ext cx="8875049" cy="1320800"/>
          </a:xfrm>
        </p:spPr>
        <p:txBody>
          <a:bodyPr/>
          <a:lstStyle/>
          <a:p>
            <a:r>
              <a:rPr kumimoji="1" lang="ja-JP" altLang="en-US" dirty="0"/>
              <a:t>信頼性確認</a:t>
            </a:r>
            <a:r>
              <a:rPr kumimoji="1" lang="ja-JP" altLang="en-US" dirty="0" smtClean="0"/>
              <a:t>（適性</a:t>
            </a:r>
            <a:r>
              <a:rPr kumimoji="1" lang="ja-JP" altLang="en-US" dirty="0"/>
              <a:t>評価）による</a:t>
            </a:r>
            <a:r>
              <a:rPr kumimoji="1" lang="en-US" altLang="ja-JP" dirty="0"/>
              <a:t/>
            </a:r>
            <a:br>
              <a:rPr kumimoji="1" lang="en-US" altLang="ja-JP" dirty="0"/>
            </a:br>
            <a:r>
              <a:rPr kumimoji="1" lang="ja-JP" altLang="en-US" dirty="0"/>
              <a:t>プライバシー侵害のおそれ</a:t>
            </a:r>
          </a:p>
        </p:txBody>
      </p:sp>
      <p:sp>
        <p:nvSpPr>
          <p:cNvPr id="3" name="コンテンツ プレースホルダー 2">
            <a:extLst>
              <a:ext uri="{FF2B5EF4-FFF2-40B4-BE49-F238E27FC236}">
                <a16:creationId xmlns:a16="http://schemas.microsoft.com/office/drawing/2014/main" xmlns="" id="{61A68D5C-FE65-C915-9995-C4FE4FF0EAB2}"/>
              </a:ext>
            </a:extLst>
          </p:cNvPr>
          <p:cNvSpPr>
            <a:spLocks noGrp="1"/>
          </p:cNvSpPr>
          <p:nvPr>
            <p:ph idx="1"/>
          </p:nvPr>
        </p:nvSpPr>
        <p:spPr>
          <a:xfrm>
            <a:off x="677335" y="1988840"/>
            <a:ext cx="8596668" cy="4417657"/>
          </a:xfrm>
        </p:spPr>
        <p:txBody>
          <a:bodyPr>
            <a:normAutofit/>
          </a:bodyPr>
          <a:lstStyle/>
          <a:p>
            <a:r>
              <a:rPr lang="ja-JP" altLang="ja-JP" dirty="0"/>
              <a:t>特定秘密保護法の適性評価は主に公務員が対象でしたが、本法案では広範な民間人が対象となることが想定されています。元から国家機密を扱うことが想定されている政府機関に就職した場合と異なり、</a:t>
            </a:r>
            <a:r>
              <a:rPr lang="ja-JP" altLang="ja-JP" dirty="0">
                <a:solidFill>
                  <a:srgbClr val="FF0000"/>
                </a:solidFill>
              </a:rPr>
              <a:t>中小企業も含め、一般の民間企業で働いていた、国家機密と縁のないはずであった人たちが突如、適性評価の対象とされうる</a:t>
            </a:r>
            <a:r>
              <a:rPr lang="ja-JP" altLang="ja-JP" dirty="0"/>
              <a:t>のです。</a:t>
            </a:r>
          </a:p>
          <a:p>
            <a:r>
              <a:rPr lang="ja-JP" altLang="ja-JP" dirty="0"/>
              <a:t>本人だけでなく、その</a:t>
            </a:r>
            <a:r>
              <a:rPr lang="ja-JP" altLang="ja-JP" dirty="0">
                <a:solidFill>
                  <a:srgbClr val="FF0000"/>
                </a:solidFill>
              </a:rPr>
              <a:t>家族や同居人についても調査の対象</a:t>
            </a:r>
            <a:r>
              <a:rPr lang="ja-JP" altLang="ja-JP" dirty="0"/>
              <a:t>となるため、そのプライバシー侵害はより</a:t>
            </a:r>
            <a:r>
              <a:rPr lang="ja-JP" altLang="ja-JP" dirty="0" smtClean="0"/>
              <a:t>深刻。</a:t>
            </a:r>
            <a:endParaRPr lang="ja-JP" altLang="ja-JP" dirty="0"/>
          </a:p>
          <a:p>
            <a:r>
              <a:rPr kumimoji="1" lang="ja-JP" altLang="en-US" dirty="0" smtClean="0"/>
              <a:t>同意を得て行うとされる</a:t>
            </a:r>
            <a:r>
              <a:rPr kumimoji="1" lang="ja-JP" altLang="en-US" dirty="0"/>
              <a:t>が、拒めば、会社が取り組む情報保全の部署から外されたり、退職を迫られたりする可能性がある。</a:t>
            </a:r>
          </a:p>
        </p:txBody>
      </p:sp>
      <p:sp>
        <p:nvSpPr>
          <p:cNvPr id="4" name="スライド番号プレースホルダー 3">
            <a:extLst>
              <a:ext uri="{FF2B5EF4-FFF2-40B4-BE49-F238E27FC236}">
                <a16:creationId xmlns:a16="http://schemas.microsoft.com/office/drawing/2014/main" xmlns="" id="{4E43D8F9-8456-D175-8F66-7389FA43C789}"/>
              </a:ext>
            </a:extLst>
          </p:cNvPr>
          <p:cNvSpPr>
            <a:spLocks noGrp="1"/>
          </p:cNvSpPr>
          <p:nvPr>
            <p:ph type="sldNum" sz="quarter" idx="12"/>
          </p:nvPr>
        </p:nvSpPr>
        <p:spPr/>
        <p:txBody>
          <a:bodyPr/>
          <a:lstStyle/>
          <a:p>
            <a:fld id="{09B9841C-DB28-415D-BD98-1D865182E815}" type="slidenum">
              <a:rPr lang="ja-JP" altLang="en-US" smtClean="0"/>
              <a:pPr/>
              <a:t>27</a:t>
            </a:fld>
            <a:endParaRPr lang="ja-JP" altLang="en-US" dirty="0"/>
          </a:p>
        </p:txBody>
      </p:sp>
    </p:spTree>
    <p:extLst>
      <p:ext uri="{BB962C8B-B14F-4D97-AF65-F5344CB8AC3E}">
        <p14:creationId xmlns:p14="http://schemas.microsoft.com/office/powerpoint/2010/main" val="3721436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3380" y="440890"/>
            <a:ext cx="8596668" cy="1320800"/>
          </a:xfrm>
        </p:spPr>
        <p:txBody>
          <a:bodyPr>
            <a:normAutofit/>
          </a:bodyPr>
          <a:lstStyle/>
          <a:p>
            <a:r>
              <a:rPr kumimoji="1" lang="ja-JP" altLang="en-US" sz="3200" dirty="0" smtClean="0"/>
              <a:t>経済安保分野への秘密</a:t>
            </a:r>
            <a:r>
              <a:rPr kumimoji="1" lang="ja-JP" altLang="en-US" sz="3200" dirty="0"/>
              <a:t>保護法の</a:t>
            </a:r>
            <a:r>
              <a:rPr kumimoji="1" lang="ja-JP" altLang="en-US" sz="3200" dirty="0" smtClean="0"/>
              <a:t>拡大</a:t>
            </a:r>
            <a:endParaRPr kumimoji="1" lang="ja-JP" altLang="en-US" sz="3200" dirty="0"/>
          </a:p>
        </p:txBody>
      </p:sp>
      <p:sp>
        <p:nvSpPr>
          <p:cNvPr id="3" name="コンテンツ プレースホルダー 2"/>
          <p:cNvSpPr>
            <a:spLocks noGrp="1"/>
          </p:cNvSpPr>
          <p:nvPr>
            <p:ph idx="1"/>
          </p:nvPr>
        </p:nvSpPr>
        <p:spPr>
          <a:xfrm>
            <a:off x="677334" y="1196752"/>
            <a:ext cx="9235090" cy="5112568"/>
          </a:xfrm>
        </p:spPr>
        <p:txBody>
          <a:bodyPr>
            <a:normAutofit/>
          </a:bodyPr>
          <a:lstStyle/>
          <a:p>
            <a:r>
              <a:rPr lang="ja-JP" altLang="en-US" dirty="0"/>
              <a:t>経済や研究開発分野など、広範な分野が秘密指定される。政府に都合の悪い情報が隠蔽され、知る権利が侵害され、</a:t>
            </a:r>
            <a:r>
              <a:rPr lang="ja-JP" altLang="en-US" dirty="0">
                <a:solidFill>
                  <a:srgbClr val="FF0000"/>
                </a:solidFill>
              </a:rPr>
              <a:t>民主主義の前提となる情報が得られない</a:t>
            </a:r>
            <a:r>
              <a:rPr lang="ja-JP" altLang="en-US" dirty="0" smtClean="0"/>
              <a:t>。</a:t>
            </a:r>
            <a:endParaRPr lang="en-US" altLang="ja-JP" dirty="0" smtClean="0"/>
          </a:p>
          <a:p>
            <a:r>
              <a:rPr lang="ja-JP" altLang="en-US" dirty="0" smtClean="0"/>
              <a:t>秘密の範囲はあいまいで、処罰範囲も広範であり、</a:t>
            </a:r>
            <a:r>
              <a:rPr lang="ja-JP" altLang="en-US" dirty="0" smtClean="0">
                <a:solidFill>
                  <a:srgbClr val="FF0000"/>
                </a:solidFill>
              </a:rPr>
              <a:t>冤罪の温床</a:t>
            </a:r>
            <a:r>
              <a:rPr lang="ja-JP" altLang="en-US" dirty="0" smtClean="0"/>
              <a:t>となりかねない。</a:t>
            </a:r>
            <a:endParaRPr lang="en-US" altLang="ja-JP" dirty="0"/>
          </a:p>
          <a:p>
            <a:r>
              <a:rPr lang="ja-JP" altLang="en-US" dirty="0">
                <a:solidFill>
                  <a:srgbClr val="FF0000"/>
                </a:solidFill>
              </a:rPr>
              <a:t>指定状況を監視する機関</a:t>
            </a:r>
            <a:r>
              <a:rPr lang="ja-JP" altLang="en-US" dirty="0"/>
              <a:t>や、</a:t>
            </a:r>
            <a:r>
              <a:rPr lang="ja-JP" altLang="en-US" dirty="0">
                <a:solidFill>
                  <a:srgbClr val="FF0000"/>
                </a:solidFill>
              </a:rPr>
              <a:t>指定解除の仕組み</a:t>
            </a:r>
            <a:r>
              <a:rPr lang="ja-JP" altLang="en-US" dirty="0"/>
              <a:t>が欠落。</a:t>
            </a:r>
            <a:endParaRPr lang="en-US" altLang="ja-JP" dirty="0"/>
          </a:p>
          <a:p>
            <a:r>
              <a:rPr lang="ja-JP" altLang="en-US" dirty="0"/>
              <a:t>日本経済の国家統制が強化され、</a:t>
            </a:r>
            <a:r>
              <a:rPr lang="ja-JP" altLang="en-US" dirty="0">
                <a:solidFill>
                  <a:srgbClr val="FF0000"/>
                </a:solidFill>
              </a:rPr>
              <a:t>軍産学共同の軍事国家化</a:t>
            </a:r>
            <a:r>
              <a:rPr lang="ja-JP" altLang="en-US" dirty="0"/>
              <a:t>が進むことになり、産業の自由な発展が阻害される。科学者・技術者の軍事動員や、大学・研究機関の国家統制による創造的研究の衰退のおそれ。</a:t>
            </a:r>
            <a:endParaRPr lang="en-US" altLang="ja-JP" dirty="0"/>
          </a:p>
          <a:p>
            <a:r>
              <a:rPr lang="ja-JP" altLang="en-US" dirty="0">
                <a:solidFill>
                  <a:srgbClr val="FF0000"/>
                </a:solidFill>
              </a:rPr>
              <a:t>軍事ブロック化</a:t>
            </a:r>
            <a:r>
              <a:rPr lang="ja-JP" altLang="en-US" dirty="0"/>
              <a:t>を招き、</a:t>
            </a:r>
            <a:r>
              <a:rPr lang="ja-JP" altLang="en-US" dirty="0">
                <a:solidFill>
                  <a:srgbClr val="FF0000"/>
                </a:solidFill>
              </a:rPr>
              <a:t>戦争する国づくりの総仕上げ</a:t>
            </a:r>
            <a:r>
              <a:rPr lang="ja-JP" altLang="en-US" dirty="0"/>
              <a:t>ともなり得る。</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28</a:t>
            </a:fld>
            <a:endParaRPr lang="ja-JP" altLang="en-US" dirty="0"/>
          </a:p>
        </p:txBody>
      </p:sp>
    </p:spTree>
    <p:extLst>
      <p:ext uri="{BB962C8B-B14F-4D97-AF65-F5344CB8AC3E}">
        <p14:creationId xmlns:p14="http://schemas.microsoft.com/office/powerpoint/2010/main" val="979988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EEF0263-AFAD-D598-4300-BE4A57A1E783}"/>
              </a:ext>
            </a:extLst>
          </p:cNvPr>
          <p:cNvSpPr>
            <a:spLocks noGrp="1"/>
          </p:cNvSpPr>
          <p:nvPr>
            <p:ph type="title"/>
          </p:nvPr>
        </p:nvSpPr>
        <p:spPr>
          <a:xfrm>
            <a:off x="677334" y="609600"/>
            <a:ext cx="8875049" cy="1320800"/>
          </a:xfrm>
        </p:spPr>
        <p:txBody>
          <a:bodyPr/>
          <a:lstStyle/>
          <a:p>
            <a:r>
              <a:rPr kumimoji="1" lang="ja-JP" altLang="en-US" dirty="0"/>
              <a:t>経済安保版・秘密保護法案に反対しよう！</a:t>
            </a:r>
          </a:p>
        </p:txBody>
      </p:sp>
      <p:sp>
        <p:nvSpPr>
          <p:cNvPr id="3" name="コンテンツ プレースホルダー 2">
            <a:extLst>
              <a:ext uri="{FF2B5EF4-FFF2-40B4-BE49-F238E27FC236}">
                <a16:creationId xmlns:a16="http://schemas.microsoft.com/office/drawing/2014/main" xmlns="" id="{ADFF59E6-11FB-2B96-EC92-BA65D671025C}"/>
              </a:ext>
            </a:extLst>
          </p:cNvPr>
          <p:cNvSpPr>
            <a:spLocks noGrp="1"/>
          </p:cNvSpPr>
          <p:nvPr>
            <p:ph idx="1"/>
          </p:nvPr>
        </p:nvSpPr>
        <p:spPr>
          <a:xfrm>
            <a:off x="677335" y="1700808"/>
            <a:ext cx="8596668" cy="4340555"/>
          </a:xfrm>
        </p:spPr>
        <p:txBody>
          <a:bodyPr>
            <a:normAutofit/>
          </a:bodyPr>
          <a:lstStyle/>
          <a:p>
            <a:r>
              <a:rPr kumimoji="1" lang="ja-JP" altLang="en-US" dirty="0"/>
              <a:t>セキュリティ・クリアランスといった新しい単語を使っているが、</a:t>
            </a:r>
            <a:r>
              <a:rPr kumimoji="1" lang="ja-JP" altLang="en-US" dirty="0">
                <a:solidFill>
                  <a:srgbClr val="FF0000"/>
                </a:solidFill>
              </a:rPr>
              <a:t>その本質は「経済安保版・秘密保護法案</a:t>
            </a:r>
            <a:r>
              <a:rPr kumimoji="1" lang="ja-JP" altLang="en-US" dirty="0" smtClean="0">
                <a:solidFill>
                  <a:srgbClr val="FF0000"/>
                </a:solidFill>
              </a:rPr>
              <a:t>」</a:t>
            </a:r>
            <a:endParaRPr lang="en-US" altLang="ja-JP" dirty="0">
              <a:solidFill>
                <a:srgbClr val="FF0000"/>
              </a:solidFill>
            </a:endParaRPr>
          </a:p>
          <a:p>
            <a:r>
              <a:rPr kumimoji="1" lang="ja-JP" altLang="en-US" dirty="0" smtClean="0">
                <a:solidFill>
                  <a:srgbClr val="FF0000"/>
                </a:solidFill>
              </a:rPr>
              <a:t>秘密保護法対策弁護団では、法案の問題をまとめたリーフレットを作成して、下記の弁護団ブログにて公表</a:t>
            </a:r>
            <a:r>
              <a:rPr kumimoji="1" lang="ja-JP" altLang="en-US" dirty="0" smtClean="0">
                <a:solidFill>
                  <a:schemeClr val="tx1"/>
                </a:solidFill>
              </a:rPr>
              <a:t>している。ダウンロード自由。拡散歓迎です。</a:t>
            </a:r>
            <a:endParaRPr kumimoji="1" lang="en-US" altLang="ja-JP" dirty="0" smtClean="0">
              <a:solidFill>
                <a:schemeClr val="tx1"/>
              </a:solidFill>
            </a:endParaRPr>
          </a:p>
          <a:p>
            <a:r>
              <a:rPr lang="en-US" altLang="ja-JP" dirty="0">
                <a:solidFill>
                  <a:schemeClr val="tx1"/>
                </a:solidFill>
                <a:hlinkClick r:id="rId2"/>
              </a:rPr>
              <a:t>https://nohimituho.exblog.jp/33696587</a:t>
            </a:r>
            <a:r>
              <a:rPr lang="en-US" altLang="ja-JP" dirty="0" smtClean="0">
                <a:solidFill>
                  <a:schemeClr val="tx1"/>
                </a:solidFill>
                <a:hlinkClick r:id="rId2"/>
              </a:rPr>
              <a:t>/</a:t>
            </a:r>
            <a:endParaRPr lang="en-US" altLang="ja-JP" dirty="0" smtClean="0">
              <a:solidFill>
                <a:schemeClr val="tx1"/>
              </a:solidFill>
            </a:endParaRPr>
          </a:p>
          <a:p>
            <a:r>
              <a:rPr kumimoji="1" lang="ja-JP" altLang="en-US" dirty="0" smtClean="0">
                <a:solidFill>
                  <a:schemeClr val="tx1"/>
                </a:solidFill>
              </a:rPr>
              <a:t>日弁連の意見書も詳しいので、ぜひ参考にしてもらいたい。</a:t>
            </a:r>
            <a:endParaRPr kumimoji="1" lang="en-US" altLang="ja-JP" dirty="0" smtClean="0">
              <a:solidFill>
                <a:schemeClr val="tx1"/>
              </a:solidFill>
            </a:endParaRPr>
          </a:p>
          <a:p>
            <a:endParaRPr kumimoji="1" lang="en-US" altLang="ja-JP" dirty="0">
              <a:solidFill>
                <a:schemeClr val="tx1"/>
              </a:solidFill>
            </a:endParaRPr>
          </a:p>
          <a:p>
            <a:r>
              <a:rPr lang="ja-JP" altLang="en-US" dirty="0">
                <a:solidFill>
                  <a:srgbClr val="FF0000"/>
                </a:solidFill>
              </a:rPr>
              <a:t>反対の声をあげよう！</a:t>
            </a:r>
            <a:endParaRPr kumimoji="1" lang="en-US" altLang="ja-JP" dirty="0">
              <a:solidFill>
                <a:srgbClr val="FF0000"/>
              </a:solidFill>
            </a:endParaRPr>
          </a:p>
        </p:txBody>
      </p:sp>
      <p:sp>
        <p:nvSpPr>
          <p:cNvPr id="4" name="スライド番号プレースホルダー 3">
            <a:extLst>
              <a:ext uri="{FF2B5EF4-FFF2-40B4-BE49-F238E27FC236}">
                <a16:creationId xmlns:a16="http://schemas.microsoft.com/office/drawing/2014/main" xmlns="" id="{A0336C1D-F30D-60FC-6E05-B102355974FC}"/>
              </a:ext>
            </a:extLst>
          </p:cNvPr>
          <p:cNvSpPr>
            <a:spLocks noGrp="1"/>
          </p:cNvSpPr>
          <p:nvPr>
            <p:ph type="sldNum" sz="quarter" idx="12"/>
          </p:nvPr>
        </p:nvSpPr>
        <p:spPr/>
        <p:txBody>
          <a:bodyPr/>
          <a:lstStyle/>
          <a:p>
            <a:fld id="{09B9841C-DB28-415D-BD98-1D865182E815}" type="slidenum">
              <a:rPr lang="ja-JP" altLang="en-US" smtClean="0"/>
              <a:pPr/>
              <a:t>29</a:t>
            </a:fld>
            <a:endParaRPr lang="ja-JP" altLang="en-US" dirty="0"/>
          </a:p>
        </p:txBody>
      </p:sp>
    </p:spTree>
    <p:extLst>
      <p:ext uri="{BB962C8B-B14F-4D97-AF65-F5344CB8AC3E}">
        <p14:creationId xmlns:p14="http://schemas.microsoft.com/office/powerpoint/2010/main" val="12747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609600"/>
            <a:ext cx="8596668" cy="875184"/>
          </a:xfrm>
        </p:spPr>
        <p:txBody>
          <a:bodyPr/>
          <a:lstStyle/>
          <a:p>
            <a:r>
              <a:rPr kumimoji="1" lang="ja-JP" altLang="en-US" dirty="0" smtClean="0"/>
              <a:t>２０２１年版の警察白書</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3432" y="1098534"/>
            <a:ext cx="7200800" cy="5674230"/>
          </a:xfrm>
        </p:spPr>
      </p:pic>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3</a:t>
            </a:fld>
            <a:endParaRPr lang="ja-JP" altLang="en-US" dirty="0"/>
          </a:p>
        </p:txBody>
      </p:sp>
      <p:sp>
        <p:nvSpPr>
          <p:cNvPr id="6" name="テキスト ボックス 5"/>
          <p:cNvSpPr txBox="1"/>
          <p:nvPr/>
        </p:nvSpPr>
        <p:spPr>
          <a:xfrm>
            <a:off x="7968208" y="4869160"/>
            <a:ext cx="2081870" cy="923330"/>
          </a:xfrm>
          <a:prstGeom prst="rect">
            <a:avLst/>
          </a:prstGeom>
          <a:noFill/>
        </p:spPr>
        <p:txBody>
          <a:bodyPr wrap="square" rtlCol="0">
            <a:spAutoFit/>
          </a:bodyPr>
          <a:lstStyle/>
          <a:p>
            <a:r>
              <a:rPr kumimoji="1" lang="en-US" altLang="ja-JP" dirty="0" smtClean="0"/>
              <a:t>2023</a:t>
            </a:r>
            <a:r>
              <a:rPr kumimoji="1" lang="ja-JP" altLang="en-US" dirty="0" smtClean="0"/>
              <a:t>年</a:t>
            </a:r>
            <a:r>
              <a:rPr kumimoji="1" lang="en-US" altLang="ja-JP" dirty="0" smtClean="0"/>
              <a:t>7</a:t>
            </a:r>
            <a:r>
              <a:rPr kumimoji="1" lang="ja-JP" altLang="en-US" dirty="0" smtClean="0"/>
              <a:t>月</a:t>
            </a:r>
            <a:r>
              <a:rPr kumimoji="1" lang="en-US" altLang="ja-JP" dirty="0" smtClean="0"/>
              <a:t>8</a:t>
            </a:r>
            <a:r>
              <a:rPr kumimoji="1" lang="ja-JP" altLang="en-US" dirty="0" smtClean="0"/>
              <a:t>日付け東京新聞ネット版から引用</a:t>
            </a:r>
            <a:endParaRPr kumimoji="1" lang="ja-JP" altLang="en-US" dirty="0"/>
          </a:p>
        </p:txBody>
      </p:sp>
    </p:spTree>
    <p:extLst>
      <p:ext uri="{BB962C8B-B14F-4D97-AF65-F5344CB8AC3E}">
        <p14:creationId xmlns:p14="http://schemas.microsoft.com/office/powerpoint/2010/main" val="2062019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ご清聴ありがとうございました</a:t>
            </a:r>
          </a:p>
        </p:txBody>
      </p:sp>
      <p:sp>
        <p:nvSpPr>
          <p:cNvPr id="3" name="テキス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pPr/>
              <a:t>30</a:t>
            </a:fld>
            <a:endParaRPr kumimoji="1" lang="ja-JP" altLang="en-US"/>
          </a:p>
        </p:txBody>
      </p:sp>
    </p:spTree>
    <p:extLst>
      <p:ext uri="{BB962C8B-B14F-4D97-AF65-F5344CB8AC3E}">
        <p14:creationId xmlns:p14="http://schemas.microsoft.com/office/powerpoint/2010/main" val="1599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警察白書では</a:t>
            </a:r>
            <a:r>
              <a:rPr kumimoji="1" lang="en-US" altLang="ja-JP" dirty="0" smtClean="0"/>
              <a:t/>
            </a:r>
            <a:br>
              <a:rPr kumimoji="1" lang="en-US" altLang="ja-JP" dirty="0" smtClean="0"/>
            </a:br>
            <a:r>
              <a:rPr kumimoji="1" lang="ja-JP" altLang="en-US" dirty="0" smtClean="0"/>
              <a:t>どのように取り扱われていたか</a:t>
            </a:r>
            <a:endParaRPr kumimoji="1" lang="ja-JP" altLang="en-US" dirty="0"/>
          </a:p>
        </p:txBody>
      </p:sp>
      <p:sp>
        <p:nvSpPr>
          <p:cNvPr id="3" name="コンテンツ プレースホルダー 2"/>
          <p:cNvSpPr>
            <a:spLocks noGrp="1"/>
          </p:cNvSpPr>
          <p:nvPr>
            <p:ph idx="1"/>
          </p:nvPr>
        </p:nvSpPr>
        <p:spPr>
          <a:xfrm>
            <a:off x="677335" y="2160590"/>
            <a:ext cx="9235089" cy="3880773"/>
          </a:xfrm>
        </p:spPr>
        <p:txBody>
          <a:bodyPr>
            <a:normAutofit/>
          </a:bodyPr>
          <a:lstStyle/>
          <a:p>
            <a:r>
              <a:rPr kumimoji="1" lang="ja-JP" altLang="en-US" dirty="0" smtClean="0"/>
              <a:t>「第５章　公安の維持と災害対策」</a:t>
            </a:r>
            <a:endParaRPr kumimoji="1" lang="en-US" altLang="ja-JP" dirty="0" smtClean="0"/>
          </a:p>
          <a:p>
            <a:r>
              <a:rPr kumimoji="1" lang="ja-JP" altLang="en-US" dirty="0" smtClean="0"/>
              <a:t>「第２節　外事情勢と諸対策」</a:t>
            </a:r>
            <a:endParaRPr kumimoji="1" lang="en-US" altLang="ja-JP" dirty="0" smtClean="0"/>
          </a:p>
          <a:p>
            <a:r>
              <a:rPr kumimoji="1" lang="ja-JP" altLang="en-US" dirty="0" smtClean="0"/>
              <a:t>「２　経済安全保障等に関する取組」</a:t>
            </a:r>
            <a:endParaRPr kumimoji="1" lang="en-US" altLang="ja-JP" dirty="0" smtClean="0"/>
          </a:p>
          <a:p>
            <a:r>
              <a:rPr kumimoji="1" lang="ja-JP" altLang="en-US" dirty="0" smtClean="0"/>
              <a:t>「（２）大量破壊兵器関連物資等の不正輸出対策」という項目。</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4</a:t>
            </a:fld>
            <a:endParaRPr lang="ja-JP" altLang="en-US" dirty="0"/>
          </a:p>
        </p:txBody>
      </p:sp>
    </p:spTree>
    <p:extLst>
      <p:ext uri="{BB962C8B-B14F-4D97-AF65-F5344CB8AC3E}">
        <p14:creationId xmlns:p14="http://schemas.microsoft.com/office/powerpoint/2010/main" val="190665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警察白書の記載を振り返る</a:t>
            </a:r>
            <a:endParaRPr kumimoji="1" lang="ja-JP" altLang="en-US" dirty="0"/>
          </a:p>
        </p:txBody>
      </p:sp>
      <p:sp>
        <p:nvSpPr>
          <p:cNvPr id="3" name="コンテンツ プレースホルダー 2"/>
          <p:cNvSpPr>
            <a:spLocks noGrp="1"/>
          </p:cNvSpPr>
          <p:nvPr>
            <p:ph idx="1"/>
          </p:nvPr>
        </p:nvSpPr>
        <p:spPr>
          <a:xfrm>
            <a:off x="677334" y="1556792"/>
            <a:ext cx="8875049" cy="4484571"/>
          </a:xfrm>
        </p:spPr>
        <p:txBody>
          <a:bodyPr>
            <a:normAutofit fontScale="92500"/>
          </a:bodyPr>
          <a:lstStyle/>
          <a:p>
            <a:r>
              <a:rPr lang="ja-JP" altLang="en-US" dirty="0" smtClean="0">
                <a:solidFill>
                  <a:srgbClr val="FF0000"/>
                </a:solidFill>
              </a:rPr>
              <a:t>大量</a:t>
            </a:r>
            <a:r>
              <a:rPr lang="ja-JP" altLang="en-US" dirty="0">
                <a:solidFill>
                  <a:srgbClr val="FF0000"/>
                </a:solidFill>
              </a:rPr>
              <a:t>破壊兵器関連物資等の拡散は、わが国のみならず国際社会における安全保障上の重大な脅威となっていることから、警察では、我が国からの大量破壊兵器関連物資等の不正輸出に対する取締りを徹底</a:t>
            </a:r>
            <a:r>
              <a:rPr lang="ja-JP" altLang="en-US" dirty="0"/>
              <a:t>しており、令和２年 </a:t>
            </a:r>
            <a:r>
              <a:rPr lang="en-US" altLang="ja-JP" dirty="0"/>
              <a:t>12 </a:t>
            </a:r>
            <a:r>
              <a:rPr lang="ja-JP" altLang="en-US" dirty="0"/>
              <a:t>月までに、</a:t>
            </a:r>
            <a:r>
              <a:rPr lang="en-US" altLang="ja-JP" dirty="0"/>
              <a:t>37 </a:t>
            </a:r>
            <a:r>
              <a:rPr lang="ja-JP" altLang="en-US" dirty="0"/>
              <a:t>件の大量破壊兵器関連物資等の不正</a:t>
            </a:r>
            <a:r>
              <a:rPr lang="ja-JP" altLang="en-US" dirty="0" smtClean="0"/>
              <a:t>輸出</a:t>
            </a:r>
            <a:r>
              <a:rPr lang="ja-JP" altLang="en-US" dirty="0"/>
              <a:t>事件を検挙している</a:t>
            </a:r>
            <a:r>
              <a:rPr lang="ja-JP" altLang="en-US" dirty="0" smtClean="0"/>
              <a:t>。</a:t>
            </a:r>
            <a:endParaRPr lang="en-US" altLang="ja-JP" dirty="0" smtClean="0"/>
          </a:p>
          <a:p>
            <a:r>
              <a:rPr lang="ja-JP" altLang="en-US" dirty="0" smtClean="0"/>
              <a:t>その</a:t>
            </a:r>
            <a:r>
              <a:rPr lang="ja-JP" altLang="en-US" dirty="0"/>
              <a:t>中には、軍用の化学兵器の製造や核・ミサイルの開発に</a:t>
            </a:r>
            <a:r>
              <a:rPr lang="ja-JP" altLang="en-US" dirty="0" smtClean="0"/>
              <a:t>用いられる</a:t>
            </a:r>
            <a:r>
              <a:rPr lang="ja-JP" altLang="en-US" dirty="0"/>
              <a:t>おそれがある物資の不正輸出事件等も含まれている</a:t>
            </a:r>
            <a:r>
              <a:rPr lang="ja-JP" altLang="en-US" dirty="0" smtClean="0"/>
              <a:t>。</a:t>
            </a:r>
            <a:endParaRPr lang="en-US" altLang="ja-JP" dirty="0" smtClean="0"/>
          </a:p>
          <a:p>
            <a:r>
              <a:rPr lang="ja-JP" altLang="en-US" dirty="0" smtClean="0"/>
              <a:t>これら</a:t>
            </a:r>
            <a:r>
              <a:rPr lang="ja-JP" altLang="en-US" dirty="0"/>
              <a:t>の事件においては、第三国を</a:t>
            </a:r>
            <a:r>
              <a:rPr lang="ja-JP" altLang="en-US" dirty="0" smtClean="0"/>
              <a:t>経由</a:t>
            </a:r>
            <a:r>
              <a:rPr lang="ja-JP" altLang="en-US" dirty="0"/>
              <a:t>した迂回輸出の実態や摘発逃れを目的とした輸出名義人の偽装等の悪質・巧妙な手口が</a:t>
            </a:r>
            <a:r>
              <a:rPr lang="ja-JP" altLang="en-US" dirty="0" smtClean="0"/>
              <a:t>確認されて</a:t>
            </a:r>
            <a:r>
              <a:rPr lang="ja-JP" altLang="en-US" dirty="0"/>
              <a:t>おり、警察では、国内外の関係機関との緊密な連携等を通じて、情報の収集・分析</a:t>
            </a:r>
            <a:r>
              <a:rPr lang="ja-JP" altLang="en-US" dirty="0" smtClean="0"/>
              <a:t>及び違法</a:t>
            </a:r>
            <a:r>
              <a:rPr lang="ja-JP" altLang="en-US" dirty="0"/>
              <a:t>行為に対する取締りを更に徹底することとしている</a:t>
            </a:r>
            <a:r>
              <a:rPr lang="ja-JP" altLang="en-US" dirty="0" smtClean="0"/>
              <a:t>。</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5</a:t>
            </a:fld>
            <a:endParaRPr lang="ja-JP" altLang="en-US" dirty="0"/>
          </a:p>
        </p:txBody>
      </p:sp>
    </p:spTree>
    <p:extLst>
      <p:ext uri="{BB962C8B-B14F-4D97-AF65-F5344CB8AC3E}">
        <p14:creationId xmlns:p14="http://schemas.microsoft.com/office/powerpoint/2010/main" val="393863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この「（</a:t>
            </a:r>
            <a:r>
              <a:rPr lang="ja-JP" altLang="en-US" dirty="0"/>
              <a:t>２）大量破壊兵器関連物資等の不正輸出</a:t>
            </a:r>
            <a:r>
              <a:rPr lang="ja-JP" altLang="en-US" dirty="0" smtClean="0"/>
              <a:t>対策」の</a:t>
            </a:r>
            <a:r>
              <a:rPr lang="en-US" altLang="ja-JP" dirty="0" smtClean="0"/>
              <a:t>CASE</a:t>
            </a:r>
            <a:r>
              <a:rPr lang="ja-JP" altLang="en-US" dirty="0"/>
              <a:t>と</a:t>
            </a:r>
            <a:r>
              <a:rPr lang="ja-JP" altLang="en-US" dirty="0" smtClean="0"/>
              <a:t>いう扱いだった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精密機械製造会社役員の男（７１）らは、平成２８年６月、経済産業大臣の許可を受けないで、軍用の細菌製剤の開発等に使用されるおそれのある噴霧乾燥器を中国に輸出した。令和２年３月、同会社役員らを外為法違反（無許可輸出）で逮捕した（警視庁）。」</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6</a:t>
            </a:fld>
            <a:endParaRPr lang="ja-JP" altLang="en-US" dirty="0"/>
          </a:p>
        </p:txBody>
      </p:sp>
    </p:spTree>
    <p:extLst>
      <p:ext uri="{BB962C8B-B14F-4D97-AF65-F5344CB8AC3E}">
        <p14:creationId xmlns:p14="http://schemas.microsoft.com/office/powerpoint/2010/main" val="258489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噴霧乾燥器と貨物等省令の改正 </a:t>
            </a:r>
            <a:endParaRPr kumimoji="1" lang="ja-JP" altLang="en-US" dirty="0"/>
          </a:p>
        </p:txBody>
      </p:sp>
      <p:sp>
        <p:nvSpPr>
          <p:cNvPr id="3" name="コンテンツ プレースホルダー 2"/>
          <p:cNvSpPr>
            <a:spLocks noGrp="1"/>
          </p:cNvSpPr>
          <p:nvPr>
            <p:ph idx="1"/>
          </p:nvPr>
        </p:nvSpPr>
        <p:spPr>
          <a:xfrm>
            <a:off x="677335" y="1412776"/>
            <a:ext cx="8596668" cy="4993721"/>
          </a:xfrm>
        </p:spPr>
        <p:txBody>
          <a:bodyPr>
            <a:normAutofit lnSpcReduction="10000"/>
          </a:bodyPr>
          <a:lstStyle/>
          <a:p>
            <a:r>
              <a:rPr lang="ja-JP" altLang="en-US" dirty="0"/>
              <a:t>２０１３年１０月、貨物等省令が改正され、</a:t>
            </a:r>
            <a:r>
              <a:rPr lang="ja-JP" altLang="en-US" dirty="0">
                <a:solidFill>
                  <a:srgbClr val="FF0000"/>
                </a:solidFill>
              </a:rPr>
              <a:t>一定の要件を満たす噴霧乾燥器は兵器転用が可能</a:t>
            </a:r>
            <a:r>
              <a:rPr lang="ja-JP" altLang="en-US" dirty="0"/>
              <a:t>になるため、これらを</a:t>
            </a:r>
            <a:r>
              <a:rPr lang="ja-JP" altLang="en-US" dirty="0">
                <a:solidFill>
                  <a:srgbClr val="FF0000"/>
                </a:solidFill>
              </a:rPr>
              <a:t>輸出する際に、経産省の許可を要する</a:t>
            </a:r>
            <a:r>
              <a:rPr lang="ja-JP" altLang="en-US" dirty="0"/>
              <a:t>こととなった</a:t>
            </a:r>
            <a:r>
              <a:rPr lang="ja-JP" altLang="en-US" dirty="0" smtClean="0"/>
              <a:t>。</a:t>
            </a:r>
            <a:endParaRPr lang="en-US" altLang="ja-JP" dirty="0" smtClean="0"/>
          </a:p>
          <a:p>
            <a:r>
              <a:rPr lang="ja-JP" altLang="en-US" dirty="0"/>
              <a:t>噴霧</a:t>
            </a:r>
            <a:r>
              <a:rPr lang="ja-JP" altLang="en-US" dirty="0" smtClean="0"/>
              <a:t>乾燥器</a:t>
            </a:r>
            <a:r>
              <a:rPr lang="ja-JP" altLang="en-US" dirty="0"/>
              <a:t>は</a:t>
            </a:r>
            <a:r>
              <a:rPr lang="ja-JP" altLang="en-US" dirty="0" smtClean="0"/>
              <a:t>、液体</a:t>
            </a:r>
            <a:r>
              <a:rPr lang="ja-JP" altLang="en-US" dirty="0"/>
              <a:t>を乾燥し粉体にする装置。液体を細かい霧状に噴霧し、熱風と効率よく接触させることで水分を蒸発させ、乾燥製品にするもの</a:t>
            </a:r>
            <a:r>
              <a:rPr lang="ja-JP" altLang="en-US" dirty="0" smtClean="0"/>
              <a:t>。例えば、牛乳</a:t>
            </a:r>
            <a:r>
              <a:rPr lang="ja-JP" altLang="en-US" dirty="0"/>
              <a:t>を噴霧すれば粉ミルク、コーヒーを噴霧すればインスタントコーヒーなどさまざまな液体を粉にすることができる。食品、医薬品、セラミックス、化成品などさまざまな用途に応用されている。</a:t>
            </a:r>
            <a:endParaRPr lang="en-US" altLang="ja-JP" dirty="0"/>
          </a:p>
          <a:p>
            <a:r>
              <a:rPr lang="ja-JP" altLang="en-US" dirty="0" smtClean="0"/>
              <a:t>なお</a:t>
            </a:r>
            <a:r>
              <a:rPr lang="ja-JP" altLang="en-US" dirty="0"/>
              <a:t>、</a:t>
            </a:r>
            <a:r>
              <a:rPr lang="ja-JP" altLang="en-US" dirty="0">
                <a:solidFill>
                  <a:srgbClr val="FF0000"/>
                </a:solidFill>
              </a:rPr>
              <a:t>大川原化工機株式</a:t>
            </a:r>
            <a:r>
              <a:rPr lang="ja-JP" altLang="en-US" dirty="0" smtClean="0">
                <a:solidFill>
                  <a:srgbClr val="FF0000"/>
                </a:solidFill>
              </a:rPr>
              <a:t>会社は</a:t>
            </a:r>
            <a:r>
              <a:rPr lang="ja-JP" altLang="en-US" dirty="0">
                <a:solidFill>
                  <a:srgbClr val="FF0000"/>
                </a:solidFill>
              </a:rPr>
              <a:t>噴霧乾燥器メーカー</a:t>
            </a:r>
            <a:r>
              <a:rPr lang="ja-JP" altLang="en-US" dirty="0" smtClean="0">
                <a:solidFill>
                  <a:srgbClr val="FF0000"/>
                </a:solidFill>
              </a:rPr>
              <a:t>の国内トップシェアメーカー。法</a:t>
            </a:r>
            <a:r>
              <a:rPr lang="ja-JP" altLang="en-US" dirty="0">
                <a:solidFill>
                  <a:srgbClr val="FF0000"/>
                </a:solidFill>
              </a:rPr>
              <a:t>改正にあたって経産省や安全保障貿易情報センター（</a:t>
            </a:r>
            <a:r>
              <a:rPr lang="en-US" altLang="ja-JP" dirty="0">
                <a:solidFill>
                  <a:srgbClr val="FF0000"/>
                </a:solidFill>
              </a:rPr>
              <a:t>CISTEC</a:t>
            </a:r>
            <a:r>
              <a:rPr lang="ja-JP" altLang="en-US" dirty="0">
                <a:solidFill>
                  <a:srgbClr val="FF0000"/>
                </a:solidFill>
              </a:rPr>
              <a:t>）に協力</a:t>
            </a:r>
            <a:r>
              <a:rPr lang="ja-JP" altLang="en-US" dirty="0"/>
              <a:t>してきた。</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7</a:t>
            </a:fld>
            <a:endParaRPr lang="ja-JP" altLang="en-US" dirty="0"/>
          </a:p>
        </p:txBody>
      </p:sp>
    </p:spTree>
    <p:extLst>
      <p:ext uri="{BB962C8B-B14F-4D97-AF65-F5344CB8AC3E}">
        <p14:creationId xmlns:p14="http://schemas.microsoft.com/office/powerpoint/2010/main" val="156616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噴霧乾燥器の形状について</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3472" y="1389503"/>
            <a:ext cx="4968551" cy="5067079"/>
          </a:xfrm>
        </p:spPr>
      </p:pic>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8</a:t>
            </a:fld>
            <a:endParaRPr lang="ja-JP" altLang="en-US" dirty="0"/>
          </a:p>
        </p:txBody>
      </p:sp>
      <p:sp>
        <p:nvSpPr>
          <p:cNvPr id="7" name="テキスト ボックス 6"/>
          <p:cNvSpPr txBox="1"/>
          <p:nvPr/>
        </p:nvSpPr>
        <p:spPr>
          <a:xfrm>
            <a:off x="6430425" y="5573284"/>
            <a:ext cx="2160240" cy="646331"/>
          </a:xfrm>
          <a:prstGeom prst="rect">
            <a:avLst/>
          </a:prstGeom>
          <a:noFill/>
        </p:spPr>
        <p:txBody>
          <a:bodyPr wrap="square" rtlCol="0">
            <a:spAutoFit/>
          </a:bodyPr>
          <a:lstStyle/>
          <a:p>
            <a:r>
              <a:rPr kumimoji="1" lang="ja-JP" altLang="en-US" dirty="0" smtClean="0"/>
              <a:t>大川原化工機の</a:t>
            </a:r>
            <a:r>
              <a:rPr kumimoji="1" lang="en-US" altLang="ja-JP" dirty="0" smtClean="0"/>
              <a:t>HP</a:t>
            </a:r>
            <a:r>
              <a:rPr kumimoji="1" lang="ja-JP" altLang="en-US" dirty="0" smtClean="0"/>
              <a:t>から引用</a:t>
            </a:r>
            <a:endParaRPr kumimoji="1" lang="ja-JP" altLang="en-US" dirty="0"/>
          </a:p>
        </p:txBody>
      </p:sp>
    </p:spTree>
    <p:extLst>
      <p:ext uri="{BB962C8B-B14F-4D97-AF65-F5344CB8AC3E}">
        <p14:creationId xmlns:p14="http://schemas.microsoft.com/office/powerpoint/2010/main" val="416115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警視庁公安部による捜査の開始</a:t>
            </a:r>
            <a:endParaRPr kumimoji="1" lang="ja-JP" altLang="en-US" dirty="0"/>
          </a:p>
        </p:txBody>
      </p:sp>
      <p:sp>
        <p:nvSpPr>
          <p:cNvPr id="3" name="コンテンツ プレースホルダー 2"/>
          <p:cNvSpPr>
            <a:spLocks noGrp="1"/>
          </p:cNvSpPr>
          <p:nvPr>
            <p:ph idx="1"/>
          </p:nvPr>
        </p:nvSpPr>
        <p:spPr>
          <a:xfrm>
            <a:off x="407368" y="1340768"/>
            <a:ext cx="9883162" cy="5328591"/>
          </a:xfrm>
        </p:spPr>
        <p:txBody>
          <a:bodyPr>
            <a:normAutofit fontScale="92500"/>
          </a:bodyPr>
          <a:lstStyle/>
          <a:p>
            <a:r>
              <a:rPr lang="ja-JP" altLang="en-US" dirty="0"/>
              <a:t> ２０１６年</a:t>
            </a:r>
            <a:r>
              <a:rPr lang="ja-JP" altLang="en-US" dirty="0" smtClean="0"/>
              <a:t>６月</a:t>
            </a:r>
            <a:r>
              <a:rPr lang="ja-JP" altLang="en-US" dirty="0"/>
              <a:t>　</a:t>
            </a:r>
            <a:r>
              <a:rPr lang="ja-JP" altLang="en-US" dirty="0" smtClean="0"/>
              <a:t>大川原社</a:t>
            </a:r>
            <a:r>
              <a:rPr lang="ja-JP" altLang="en-US" dirty="0"/>
              <a:t>は汎用機である噴霧乾燥器（</a:t>
            </a:r>
            <a:r>
              <a:rPr lang="en-US" altLang="ja-JP" dirty="0"/>
              <a:t>RL-5</a:t>
            </a:r>
            <a:r>
              <a:rPr lang="ja-JP" altLang="en-US" dirty="0"/>
              <a:t>）を</a:t>
            </a:r>
            <a:r>
              <a:rPr lang="ja-JP" altLang="en-US" dirty="0" smtClean="0"/>
              <a:t>輸出。</a:t>
            </a:r>
            <a:endParaRPr lang="ja-JP" altLang="en-US" dirty="0"/>
          </a:p>
          <a:p>
            <a:r>
              <a:rPr lang="ja-JP" altLang="en-US" dirty="0"/>
              <a:t>２０１７年</a:t>
            </a:r>
            <a:r>
              <a:rPr lang="ja-JP" altLang="en-US" dirty="0" smtClean="0"/>
              <a:t>５月頃</a:t>
            </a:r>
            <a:r>
              <a:rPr lang="ja-JP" altLang="en-US" dirty="0"/>
              <a:t>　</a:t>
            </a:r>
            <a:r>
              <a:rPr lang="ja-JP" altLang="en-US" dirty="0" smtClean="0"/>
              <a:t>警視庁</a:t>
            </a:r>
            <a:r>
              <a:rPr lang="ja-JP" altLang="en-US" dirty="0"/>
              <a:t>公安部は大川原社について経産省の許可を得ずに噴霧乾燥器を輸出した被疑事実（外国為替及び外国貿易法違反）で捜査を開始した</a:t>
            </a:r>
            <a:r>
              <a:rPr lang="ja-JP" altLang="en-US" dirty="0" smtClean="0"/>
              <a:t>。</a:t>
            </a:r>
            <a:endParaRPr lang="ja-JP" altLang="en-US" dirty="0"/>
          </a:p>
          <a:p>
            <a:r>
              <a:rPr lang="ja-JP" altLang="en-US" dirty="0"/>
              <a:t>２０１８年</a:t>
            </a:r>
            <a:r>
              <a:rPr lang="ja-JP" altLang="en-US" dirty="0" smtClean="0"/>
              <a:t>２月</a:t>
            </a:r>
            <a:r>
              <a:rPr lang="ja-JP" altLang="en-US" dirty="0"/>
              <a:t>　大川原社は汎用機である噴霧乾燥器（</a:t>
            </a:r>
            <a:r>
              <a:rPr lang="en-US" altLang="ja-JP" dirty="0"/>
              <a:t>L-8i</a:t>
            </a:r>
            <a:r>
              <a:rPr lang="ja-JP" altLang="en-US" dirty="0"/>
              <a:t>）を</a:t>
            </a:r>
            <a:r>
              <a:rPr lang="ja-JP" altLang="en-US" dirty="0" smtClean="0"/>
              <a:t>輸出。</a:t>
            </a:r>
            <a:endParaRPr lang="ja-JP" altLang="en-US" dirty="0"/>
          </a:p>
          <a:p>
            <a:r>
              <a:rPr lang="ja-JP" altLang="en-US" dirty="0"/>
              <a:t>２０１８年</a:t>
            </a:r>
            <a:r>
              <a:rPr lang="ja-JP" altLang="en-US" dirty="0" smtClean="0"/>
              <a:t>１０月</a:t>
            </a:r>
            <a:r>
              <a:rPr lang="ja-JP" altLang="en-US" dirty="0"/>
              <a:t>　警視庁公安部は</a:t>
            </a:r>
            <a:r>
              <a:rPr lang="en-US" altLang="ja-JP" dirty="0"/>
              <a:t>RL-5</a:t>
            </a:r>
            <a:r>
              <a:rPr lang="ja-JP" altLang="en-US" dirty="0" err="1"/>
              <a:t>の輸</a:t>
            </a:r>
            <a:r>
              <a:rPr lang="ja-JP" altLang="en-US" dirty="0"/>
              <a:t>出に関し、大川原社および代表取締役の自宅らに対して捜索・差押えを実施</a:t>
            </a:r>
            <a:r>
              <a:rPr lang="ja-JP" altLang="en-US" dirty="0" smtClean="0"/>
              <a:t>。</a:t>
            </a:r>
            <a:endParaRPr lang="ja-JP" altLang="en-US" dirty="0"/>
          </a:p>
          <a:p>
            <a:r>
              <a:rPr lang="ja-JP" altLang="en-US" dirty="0"/>
              <a:t>２０１９年</a:t>
            </a:r>
            <a:r>
              <a:rPr lang="ja-JP" altLang="en-US" dirty="0" smtClean="0"/>
              <a:t>８月</a:t>
            </a:r>
            <a:r>
              <a:rPr lang="ja-JP" altLang="en-US" dirty="0"/>
              <a:t>　</a:t>
            </a:r>
            <a:r>
              <a:rPr lang="ja-JP" altLang="en-US" dirty="0" smtClean="0"/>
              <a:t>警視庁</a:t>
            </a:r>
            <a:r>
              <a:rPr lang="ja-JP" altLang="en-US" dirty="0"/>
              <a:t>公安部は</a:t>
            </a:r>
            <a:r>
              <a:rPr lang="en-US" altLang="ja-JP" dirty="0"/>
              <a:t>L-8i</a:t>
            </a:r>
            <a:r>
              <a:rPr lang="ja-JP" altLang="en-US" dirty="0" err="1"/>
              <a:t>の輸</a:t>
            </a:r>
            <a:r>
              <a:rPr lang="ja-JP" altLang="en-US" dirty="0"/>
              <a:t>出に関し、再度捜索差押を実施。 </a:t>
            </a:r>
            <a:endParaRPr lang="en-US" altLang="ja-JP" dirty="0" smtClean="0"/>
          </a:p>
          <a:p>
            <a:r>
              <a:rPr lang="ja-JP" altLang="en-US" dirty="0"/>
              <a:t>この間、代表</a:t>
            </a:r>
            <a:r>
              <a:rPr lang="ja-JP" altLang="en-US" dirty="0" smtClean="0"/>
              <a:t>取締役を</a:t>
            </a:r>
            <a:r>
              <a:rPr lang="ja-JP" altLang="en-US" dirty="0"/>
              <a:t>含め社員に対して任意の取調べが継続的に行われ、代表</a:t>
            </a:r>
            <a:r>
              <a:rPr lang="ja-JP" altLang="en-US" dirty="0" smtClean="0"/>
              <a:t>取締役は</a:t>
            </a:r>
            <a:r>
              <a:rPr lang="ja-JP" altLang="en-US" dirty="0"/>
              <a:t>３９回、常務</a:t>
            </a:r>
            <a:r>
              <a:rPr lang="ja-JP" altLang="en-US" dirty="0" smtClean="0"/>
              <a:t>取締役は</a:t>
            </a:r>
            <a:r>
              <a:rPr lang="ja-JP" altLang="en-US" dirty="0"/>
              <a:t>３５回、</a:t>
            </a:r>
            <a:r>
              <a:rPr lang="ja-JP" altLang="en-US" dirty="0" smtClean="0"/>
              <a:t>相談役は</a:t>
            </a:r>
            <a:r>
              <a:rPr lang="ja-JP" altLang="en-US" dirty="0"/>
              <a:t>１８回もの取調べに応じ、捜査へ協力した。その他、会社関係者４７名が任意の取調べに協力し、その回数は述べ２９１回に及んだ</a:t>
            </a:r>
            <a:r>
              <a:rPr lang="ja-JP" altLang="en-US"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9</a:t>
            </a:fld>
            <a:endParaRPr lang="ja-JP" altLang="en-US" dirty="0"/>
          </a:p>
        </p:txBody>
      </p:sp>
    </p:spTree>
    <p:extLst>
      <p:ext uri="{BB962C8B-B14F-4D97-AF65-F5344CB8AC3E}">
        <p14:creationId xmlns:p14="http://schemas.microsoft.com/office/powerpoint/2010/main" val="2967085735"/>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6001</TotalTime>
  <Words>3716</Words>
  <Application>Microsoft Office PowerPoint</Application>
  <PresentationFormat>ワイド画面</PresentationFormat>
  <Paragraphs>149</Paragraphs>
  <Slides>30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30</vt:i4>
      </vt:variant>
    </vt:vector>
  </HeadingPairs>
  <TitlesOfParts>
    <vt:vector size="37" baseType="lpstr">
      <vt:lpstr>ＭＳ Ｐゴシック</vt:lpstr>
      <vt:lpstr>メイリオ</vt:lpstr>
      <vt:lpstr>Arial</vt:lpstr>
      <vt:lpstr>Calibri</vt:lpstr>
      <vt:lpstr>Trebuchet MS</vt:lpstr>
      <vt:lpstr>Wingdings 3</vt:lpstr>
      <vt:lpstr>ファセット</vt:lpstr>
      <vt:lpstr>大川原化工機事件と 経済安保版・秘密保護法案</vt:lpstr>
      <vt:lpstr>大川原化工機事件とは</vt:lpstr>
      <vt:lpstr>２０２１年版の警察白書</vt:lpstr>
      <vt:lpstr>警察白書では どのように取り扱われていたか</vt:lpstr>
      <vt:lpstr>警察白書の記載を振り返る</vt:lpstr>
      <vt:lpstr>この「（２）大量破壊兵器関連物資等の不正輸出対策」のCASEという扱いだった</vt:lpstr>
      <vt:lpstr>噴霧乾燥器と貨物等省令の改正 </vt:lpstr>
      <vt:lpstr>噴霧乾燥器の形状について</vt:lpstr>
      <vt:lpstr>警視庁公安部による捜査の開始</vt:lpstr>
      <vt:lpstr>逮捕・勾留</vt:lpstr>
      <vt:lpstr>起訴、その後も続く身体拘束</vt:lpstr>
      <vt:lpstr>再逮捕、追起訴</vt:lpstr>
      <vt:lpstr>争点についてのやりとり</vt:lpstr>
      <vt:lpstr>長期勾留の中で相談役のA氏は死亡</vt:lpstr>
      <vt:lpstr>６回目の保釈請求でやっと保釈許可</vt:lpstr>
      <vt:lpstr>突然の公訴取消申立て</vt:lpstr>
      <vt:lpstr>国賠訴訟の提起</vt:lpstr>
      <vt:lpstr>現職警察官が「捏造」と証言</vt:lpstr>
      <vt:lpstr>国賠訴訟第一審判決</vt:lpstr>
      <vt:lpstr>違法と認定された点</vt:lpstr>
      <vt:lpstr>控訴により東京高裁へ</vt:lpstr>
      <vt:lpstr>経済安全保障の名の下に起こった 深刻な冤罪である</vt:lpstr>
      <vt:lpstr>重要経済安保情報の保護及び活用に関する法律案について</vt:lpstr>
      <vt:lpstr>政府が「保有」している情報と言うが</vt:lpstr>
      <vt:lpstr>１０年以下の拘禁刑という話から 新法は５年以下の拘禁刑と話が変わった</vt:lpstr>
      <vt:lpstr>取得行為も共謀・教唆・煽動も処罰対象</vt:lpstr>
      <vt:lpstr>信頼性確認（適性評価）による プライバシー侵害のおそれ</vt:lpstr>
      <vt:lpstr>経済安保分野への秘密保護法の拡大</vt:lpstr>
      <vt:lpstr>経済安保版・秘密保護法案に反対しよう！</vt:lpstr>
      <vt:lpstr>ご清聴ありがとうございました</vt:lpstr>
    </vt:vector>
  </TitlesOfParts>
  <Company>東京共同法律事務所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海渡雄一</dc:creator>
  <cp:lastModifiedBy>Microsoft アカウント</cp:lastModifiedBy>
  <cp:revision>557</cp:revision>
  <dcterms:created xsi:type="dcterms:W3CDTF">2007-10-07T04:52:15Z</dcterms:created>
  <dcterms:modified xsi:type="dcterms:W3CDTF">2024-03-04T02:58:48Z</dcterms:modified>
</cp:coreProperties>
</file>