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993" r:id="rId1"/>
  </p:sldMasterIdLst>
  <p:notesMasterIdLst>
    <p:notesMasterId r:id="rId34"/>
  </p:notesMasterIdLst>
  <p:sldIdLst>
    <p:sldId id="548" r:id="rId2"/>
    <p:sldId id="683" r:id="rId3"/>
    <p:sldId id="726" r:id="rId4"/>
    <p:sldId id="684" r:id="rId5"/>
    <p:sldId id="685" r:id="rId6"/>
    <p:sldId id="728" r:id="rId7"/>
    <p:sldId id="732" r:id="rId8"/>
    <p:sldId id="719" r:id="rId9"/>
    <p:sldId id="731" r:id="rId10"/>
    <p:sldId id="680" r:id="rId11"/>
    <p:sldId id="720" r:id="rId12"/>
    <p:sldId id="729" r:id="rId13"/>
    <p:sldId id="733" r:id="rId14"/>
    <p:sldId id="735" r:id="rId15"/>
    <p:sldId id="736" r:id="rId16"/>
    <p:sldId id="737" r:id="rId17"/>
    <p:sldId id="738" r:id="rId18"/>
    <p:sldId id="739" r:id="rId19"/>
    <p:sldId id="727" r:id="rId20"/>
    <p:sldId id="740" r:id="rId21"/>
    <p:sldId id="679" r:id="rId22"/>
    <p:sldId id="742" r:id="rId23"/>
    <p:sldId id="743" r:id="rId24"/>
    <p:sldId id="741" r:id="rId25"/>
    <p:sldId id="716" r:id="rId26"/>
    <p:sldId id="717" r:id="rId27"/>
    <p:sldId id="718" r:id="rId28"/>
    <p:sldId id="696" r:id="rId29"/>
    <p:sldId id="724" r:id="rId30"/>
    <p:sldId id="674" r:id="rId31"/>
    <p:sldId id="682" r:id="rId32"/>
    <p:sldId id="687" r:id="rId33"/>
  </p:sldIdLst>
  <p:sldSz cx="12192000" cy="6858000"/>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186" autoAdjust="0"/>
  </p:normalViewPr>
  <p:slideViewPr>
    <p:cSldViewPr>
      <p:cViewPr varScale="1">
        <p:scale>
          <a:sx n="110" d="100"/>
          <a:sy n="110" d="100"/>
        </p:scale>
        <p:origin x="630" y="11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131CFD13-1577-4493-84BD-C0FBF9E4F4C9}" type="datetimeFigureOut">
              <a:rPr kumimoji="1" lang="ja-JP" altLang="en-US" smtClean="0"/>
              <a:t>2024/3/21</a:t>
            </a:fld>
            <a:endParaRPr kumimoji="1" lang="ja-JP" altLang="en-US"/>
          </a:p>
        </p:txBody>
      </p:sp>
      <p:sp>
        <p:nvSpPr>
          <p:cNvPr id="4" name="スライド イメージ プレースホルダー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13A858EB-31A6-455A-B85F-89E35AB5A6A6}" type="slidenum">
              <a:rPr kumimoji="1" lang="ja-JP" altLang="en-US" smtClean="0"/>
              <a:t>‹#›</a:t>
            </a:fld>
            <a:endParaRPr kumimoji="1" lang="ja-JP" altLang="en-US"/>
          </a:p>
        </p:txBody>
      </p:sp>
    </p:spTree>
    <p:extLst>
      <p:ext uri="{BB962C8B-B14F-4D97-AF65-F5344CB8AC3E}">
        <p14:creationId xmlns:p14="http://schemas.microsoft.com/office/powerpoint/2010/main" val="33355662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2"/>
                </a:solidFill>
              </a:defRPr>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1507067" y="4050843"/>
            <a:ext cx="7766936" cy="1096899"/>
          </a:xfrm>
        </p:spPr>
        <p:txBody>
          <a:bodyPr anchor="t"/>
          <a:lstStyle>
            <a:lvl1pPr marL="0" indent="0" algn="r">
              <a:buNone/>
              <a:defRPr b="1">
                <a:solidFill>
                  <a:schemeClr val="tx1">
                    <a:lumMod val="50000"/>
                    <a:lumOff val="50000"/>
                  </a:schemeClr>
                </a:solidFill>
              </a:defRPr>
            </a:lvl1pPr>
            <a:lvl2pPr marL="457167" indent="0" algn="ctr">
              <a:buNone/>
              <a:defRPr>
                <a:solidFill>
                  <a:schemeClr val="tx1">
                    <a:tint val="75000"/>
                  </a:schemeClr>
                </a:solidFill>
              </a:defRPr>
            </a:lvl2pPr>
            <a:lvl3pPr marL="914332" indent="0" algn="ctr">
              <a:buNone/>
              <a:defRPr>
                <a:solidFill>
                  <a:schemeClr val="tx1">
                    <a:tint val="75000"/>
                  </a:schemeClr>
                </a:solidFill>
              </a:defRPr>
            </a:lvl3pPr>
            <a:lvl4pPr marL="1371498" indent="0" algn="ctr">
              <a:buNone/>
              <a:defRPr>
                <a:solidFill>
                  <a:schemeClr val="tx1">
                    <a:tint val="75000"/>
                  </a:schemeClr>
                </a:solidFill>
              </a:defRPr>
            </a:lvl4pPr>
            <a:lvl5pPr marL="1828664" indent="0" algn="ctr">
              <a:buNone/>
              <a:defRPr>
                <a:solidFill>
                  <a:schemeClr val="tx1">
                    <a:tint val="75000"/>
                  </a:schemeClr>
                </a:solidFill>
              </a:defRPr>
            </a:lvl5pPr>
            <a:lvl6pPr marL="2285830" indent="0" algn="ctr">
              <a:buNone/>
              <a:defRPr>
                <a:solidFill>
                  <a:schemeClr val="tx1">
                    <a:tint val="75000"/>
                  </a:schemeClr>
                </a:solidFill>
              </a:defRPr>
            </a:lvl6pPr>
            <a:lvl7pPr marL="2742994" indent="0" algn="ctr">
              <a:buNone/>
              <a:defRPr>
                <a:solidFill>
                  <a:schemeClr val="tx1">
                    <a:tint val="75000"/>
                  </a:schemeClr>
                </a:solidFill>
              </a:defRPr>
            </a:lvl7pPr>
            <a:lvl8pPr marL="3200160" indent="0" algn="ctr">
              <a:buNone/>
              <a:defRPr>
                <a:solidFill>
                  <a:schemeClr val="tx1">
                    <a:tint val="75000"/>
                  </a:schemeClr>
                </a:solidFill>
              </a:defRPr>
            </a:lvl8pPr>
            <a:lvl9pPr marL="3657327" indent="0" algn="ctr">
              <a:buNone/>
              <a:defRPr>
                <a:solidFill>
                  <a:schemeClr val="tx1">
                    <a:tint val="75000"/>
                  </a:schemeClr>
                </a:solidFill>
              </a:defRPr>
            </a:lvl9pPr>
          </a:lstStyle>
          <a:p>
            <a:r>
              <a:rPr lang="ja-JP" altLang="en-US" dirty="0"/>
              <a:t>マスター サブタイトルの書式設定</a:t>
            </a:r>
            <a:endParaRPr lang="en-US" dirty="0"/>
          </a:p>
        </p:txBody>
      </p:sp>
      <p:sp>
        <p:nvSpPr>
          <p:cNvPr id="4" name="Date Placeholder 3"/>
          <p:cNvSpPr>
            <a:spLocks noGrp="1"/>
          </p:cNvSpPr>
          <p:nvPr>
            <p:ph type="dt" sz="half" idx="10"/>
          </p:nvPr>
        </p:nvSpPr>
        <p:spPr/>
        <p:txBody>
          <a:bodyPr/>
          <a:lstStyle/>
          <a:p>
            <a:fld id="{C6823746-2275-47C3-9EB1-395C1910694F}" type="datetime1">
              <a:rPr kumimoji="1" lang="ja-JP" altLang="en-US" smtClean="0"/>
              <a:t>2024/3/21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B9841C-DB28-415D-BD98-1D865182E815}" type="slidenum">
              <a:rPr kumimoji="1" lang="ja-JP" altLang="en-US" smtClean="0"/>
              <a:pPr/>
              <a:t>‹#›</a:t>
            </a:fld>
            <a:endParaRPr kumimoji="1" lang="ja-JP" altLang="en-US" dirty="0"/>
          </a:p>
        </p:txBody>
      </p:sp>
    </p:spTree>
    <p:extLst>
      <p:ext uri="{BB962C8B-B14F-4D97-AF65-F5344CB8AC3E}">
        <p14:creationId xmlns:p14="http://schemas.microsoft.com/office/powerpoint/2010/main" val="3182503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167" indent="0">
              <a:buNone/>
              <a:defRPr sz="1800">
                <a:solidFill>
                  <a:schemeClr val="tx1">
                    <a:tint val="75000"/>
                  </a:schemeClr>
                </a:solidFill>
              </a:defRPr>
            </a:lvl2pPr>
            <a:lvl3pPr marL="914332" indent="0">
              <a:buNone/>
              <a:defRPr sz="1600">
                <a:solidFill>
                  <a:schemeClr val="tx1">
                    <a:tint val="75000"/>
                  </a:schemeClr>
                </a:solidFill>
              </a:defRPr>
            </a:lvl3pPr>
            <a:lvl4pPr marL="1371498" indent="0">
              <a:buNone/>
              <a:defRPr sz="1400">
                <a:solidFill>
                  <a:schemeClr val="tx1">
                    <a:tint val="75000"/>
                  </a:schemeClr>
                </a:solidFill>
              </a:defRPr>
            </a:lvl4pPr>
            <a:lvl5pPr marL="1828664" indent="0">
              <a:buNone/>
              <a:defRPr sz="1400">
                <a:solidFill>
                  <a:schemeClr val="tx1">
                    <a:tint val="75000"/>
                  </a:schemeClr>
                </a:solidFill>
              </a:defRPr>
            </a:lvl5pPr>
            <a:lvl6pPr marL="2285830" indent="0">
              <a:buNone/>
              <a:defRPr sz="1400">
                <a:solidFill>
                  <a:schemeClr val="tx1">
                    <a:tint val="75000"/>
                  </a:schemeClr>
                </a:solidFill>
              </a:defRPr>
            </a:lvl6pPr>
            <a:lvl7pPr marL="2742994" indent="0">
              <a:buNone/>
              <a:defRPr sz="1400">
                <a:solidFill>
                  <a:schemeClr val="tx1">
                    <a:tint val="75000"/>
                  </a:schemeClr>
                </a:solidFill>
              </a:defRPr>
            </a:lvl7pPr>
            <a:lvl8pPr marL="3200160" indent="0">
              <a:buNone/>
              <a:defRPr sz="1400">
                <a:solidFill>
                  <a:schemeClr val="tx1">
                    <a:tint val="75000"/>
                  </a:schemeClr>
                </a:solidFill>
              </a:defRPr>
            </a:lvl8pPr>
            <a:lvl9pPr marL="3657327"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DAD6B46-D0C1-49B0-8DCB-69AB549B06BD}" type="datetime1">
              <a:rPr kumimoji="1" lang="ja-JP" altLang="en-US" smtClean="0"/>
              <a:t>2024/3/21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B9841C-DB28-415D-BD98-1D865182E815}" type="slidenum">
              <a:rPr kumimoji="1" lang="ja-JP" altLang="en-US" smtClean="0"/>
              <a:pPr/>
              <a:t>‹#›</a:t>
            </a:fld>
            <a:endParaRPr kumimoji="1" lang="ja-JP" altLang="en-US"/>
          </a:p>
        </p:txBody>
      </p:sp>
    </p:spTree>
    <p:extLst>
      <p:ext uri="{BB962C8B-B14F-4D97-AF65-F5344CB8AC3E}">
        <p14:creationId xmlns:p14="http://schemas.microsoft.com/office/powerpoint/2010/main" val="579843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9" y="609600"/>
            <a:ext cx="8094135"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167" indent="0">
              <a:buFontTx/>
              <a:buNone/>
              <a:defRPr/>
            </a:lvl2pPr>
            <a:lvl3pPr marL="914332" indent="0">
              <a:buFontTx/>
              <a:buNone/>
              <a:defRPr/>
            </a:lvl3pPr>
            <a:lvl4pPr marL="1371498" indent="0">
              <a:buFontTx/>
              <a:buNone/>
              <a:defRPr/>
            </a:lvl4pPr>
            <a:lvl5pPr marL="1828664"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167" indent="0">
              <a:buNone/>
              <a:defRPr sz="1800">
                <a:solidFill>
                  <a:schemeClr val="tx1">
                    <a:tint val="75000"/>
                  </a:schemeClr>
                </a:solidFill>
              </a:defRPr>
            </a:lvl2pPr>
            <a:lvl3pPr marL="914332" indent="0">
              <a:buNone/>
              <a:defRPr sz="1600">
                <a:solidFill>
                  <a:schemeClr val="tx1">
                    <a:tint val="75000"/>
                  </a:schemeClr>
                </a:solidFill>
              </a:defRPr>
            </a:lvl3pPr>
            <a:lvl4pPr marL="1371498" indent="0">
              <a:buNone/>
              <a:defRPr sz="1400">
                <a:solidFill>
                  <a:schemeClr val="tx1">
                    <a:tint val="75000"/>
                  </a:schemeClr>
                </a:solidFill>
              </a:defRPr>
            </a:lvl4pPr>
            <a:lvl5pPr marL="1828664" indent="0">
              <a:buNone/>
              <a:defRPr sz="1400">
                <a:solidFill>
                  <a:schemeClr val="tx1">
                    <a:tint val="75000"/>
                  </a:schemeClr>
                </a:solidFill>
              </a:defRPr>
            </a:lvl5pPr>
            <a:lvl6pPr marL="2285830" indent="0">
              <a:buNone/>
              <a:defRPr sz="1400">
                <a:solidFill>
                  <a:schemeClr val="tx1">
                    <a:tint val="75000"/>
                  </a:schemeClr>
                </a:solidFill>
              </a:defRPr>
            </a:lvl6pPr>
            <a:lvl7pPr marL="2742994" indent="0">
              <a:buNone/>
              <a:defRPr sz="1400">
                <a:solidFill>
                  <a:schemeClr val="tx1">
                    <a:tint val="75000"/>
                  </a:schemeClr>
                </a:solidFill>
              </a:defRPr>
            </a:lvl7pPr>
            <a:lvl8pPr marL="3200160" indent="0">
              <a:buNone/>
              <a:defRPr sz="1400">
                <a:solidFill>
                  <a:schemeClr val="tx1">
                    <a:tint val="75000"/>
                  </a:schemeClr>
                </a:solidFill>
              </a:defRPr>
            </a:lvl8pPr>
            <a:lvl9pPr marL="3657327"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B9B0DDD-E193-4460-851C-0A3FE3A018D0}" type="datetime1">
              <a:rPr kumimoji="1" lang="ja-JP" altLang="en-US" smtClean="0"/>
              <a:t>2024/3/21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B9841C-DB28-415D-BD98-1D865182E815}" type="slidenum">
              <a:rPr kumimoji="1" lang="ja-JP" altLang="en-US" smtClean="0"/>
              <a:pPr/>
              <a:t>‹#›</a:t>
            </a:fld>
            <a:endParaRPr kumimoji="1" lang="ja-JP" altLang="en-US"/>
          </a:p>
        </p:txBody>
      </p:sp>
      <p:sp>
        <p:nvSpPr>
          <p:cNvPr id="20" name="TextBox 19"/>
          <p:cNvSpPr txBox="1"/>
          <p:nvPr/>
        </p:nvSpPr>
        <p:spPr>
          <a:xfrm>
            <a:off x="541871"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sz="1800" dirty="0">
              <a:solidFill>
                <a:schemeClr val="accent1">
                  <a:lumMod val="60000"/>
                  <a:lumOff val="40000"/>
                </a:schemeClr>
              </a:solidFill>
              <a:latin typeface="Arial"/>
            </a:endParaRPr>
          </a:p>
        </p:txBody>
      </p:sp>
    </p:spTree>
    <p:extLst>
      <p:ext uri="{BB962C8B-B14F-4D97-AF65-F5344CB8AC3E}">
        <p14:creationId xmlns:p14="http://schemas.microsoft.com/office/powerpoint/2010/main" val="18910431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167" indent="0">
              <a:buNone/>
              <a:defRPr sz="1800">
                <a:solidFill>
                  <a:schemeClr val="tx1">
                    <a:tint val="75000"/>
                  </a:schemeClr>
                </a:solidFill>
              </a:defRPr>
            </a:lvl2pPr>
            <a:lvl3pPr marL="914332" indent="0">
              <a:buNone/>
              <a:defRPr sz="1600">
                <a:solidFill>
                  <a:schemeClr val="tx1">
                    <a:tint val="75000"/>
                  </a:schemeClr>
                </a:solidFill>
              </a:defRPr>
            </a:lvl3pPr>
            <a:lvl4pPr marL="1371498" indent="0">
              <a:buNone/>
              <a:defRPr sz="1400">
                <a:solidFill>
                  <a:schemeClr val="tx1">
                    <a:tint val="75000"/>
                  </a:schemeClr>
                </a:solidFill>
              </a:defRPr>
            </a:lvl4pPr>
            <a:lvl5pPr marL="1828664" indent="0">
              <a:buNone/>
              <a:defRPr sz="1400">
                <a:solidFill>
                  <a:schemeClr val="tx1">
                    <a:tint val="75000"/>
                  </a:schemeClr>
                </a:solidFill>
              </a:defRPr>
            </a:lvl5pPr>
            <a:lvl6pPr marL="2285830" indent="0">
              <a:buNone/>
              <a:defRPr sz="1400">
                <a:solidFill>
                  <a:schemeClr val="tx1">
                    <a:tint val="75000"/>
                  </a:schemeClr>
                </a:solidFill>
              </a:defRPr>
            </a:lvl6pPr>
            <a:lvl7pPr marL="2742994" indent="0">
              <a:buNone/>
              <a:defRPr sz="1400">
                <a:solidFill>
                  <a:schemeClr val="tx1">
                    <a:tint val="75000"/>
                  </a:schemeClr>
                </a:solidFill>
              </a:defRPr>
            </a:lvl7pPr>
            <a:lvl8pPr marL="3200160" indent="0">
              <a:buNone/>
              <a:defRPr sz="1400">
                <a:solidFill>
                  <a:schemeClr val="tx1">
                    <a:tint val="75000"/>
                  </a:schemeClr>
                </a:solidFill>
              </a:defRPr>
            </a:lvl8pPr>
            <a:lvl9pPr marL="3657327"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E609EAB-0DC2-46C7-9FC1-42AC328BF60A}" type="datetime1">
              <a:rPr kumimoji="1" lang="ja-JP" altLang="en-US" smtClean="0"/>
              <a:t>2024/3/21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B9841C-DB28-415D-BD98-1D865182E815}" type="slidenum">
              <a:rPr kumimoji="1" lang="ja-JP" altLang="en-US" smtClean="0"/>
              <a:pPr/>
              <a:t>‹#›</a:t>
            </a:fld>
            <a:endParaRPr kumimoji="1" lang="ja-JP" altLang="en-US"/>
          </a:p>
        </p:txBody>
      </p:sp>
    </p:spTree>
    <p:extLst>
      <p:ext uri="{BB962C8B-B14F-4D97-AF65-F5344CB8AC3E}">
        <p14:creationId xmlns:p14="http://schemas.microsoft.com/office/powerpoint/2010/main" val="22835613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9" y="609600"/>
            <a:ext cx="8094135"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167" indent="0">
              <a:buFontTx/>
              <a:buNone/>
              <a:defRPr/>
            </a:lvl2pPr>
            <a:lvl3pPr marL="914332" indent="0">
              <a:buFontTx/>
              <a:buNone/>
              <a:defRPr/>
            </a:lvl3pPr>
            <a:lvl4pPr marL="1371498" indent="0">
              <a:buFontTx/>
              <a:buNone/>
              <a:defRPr/>
            </a:lvl4pPr>
            <a:lvl5pPr marL="1828664"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167" indent="0">
              <a:buNone/>
              <a:defRPr sz="1800">
                <a:solidFill>
                  <a:schemeClr val="tx1">
                    <a:tint val="75000"/>
                  </a:schemeClr>
                </a:solidFill>
              </a:defRPr>
            </a:lvl2pPr>
            <a:lvl3pPr marL="914332" indent="0">
              <a:buNone/>
              <a:defRPr sz="1600">
                <a:solidFill>
                  <a:schemeClr val="tx1">
                    <a:tint val="75000"/>
                  </a:schemeClr>
                </a:solidFill>
              </a:defRPr>
            </a:lvl3pPr>
            <a:lvl4pPr marL="1371498" indent="0">
              <a:buNone/>
              <a:defRPr sz="1400">
                <a:solidFill>
                  <a:schemeClr val="tx1">
                    <a:tint val="75000"/>
                  </a:schemeClr>
                </a:solidFill>
              </a:defRPr>
            </a:lvl4pPr>
            <a:lvl5pPr marL="1828664" indent="0">
              <a:buNone/>
              <a:defRPr sz="1400">
                <a:solidFill>
                  <a:schemeClr val="tx1">
                    <a:tint val="75000"/>
                  </a:schemeClr>
                </a:solidFill>
              </a:defRPr>
            </a:lvl5pPr>
            <a:lvl6pPr marL="2285830" indent="0">
              <a:buNone/>
              <a:defRPr sz="1400">
                <a:solidFill>
                  <a:schemeClr val="tx1">
                    <a:tint val="75000"/>
                  </a:schemeClr>
                </a:solidFill>
              </a:defRPr>
            </a:lvl6pPr>
            <a:lvl7pPr marL="2742994" indent="0">
              <a:buNone/>
              <a:defRPr sz="1400">
                <a:solidFill>
                  <a:schemeClr val="tx1">
                    <a:tint val="75000"/>
                  </a:schemeClr>
                </a:solidFill>
              </a:defRPr>
            </a:lvl7pPr>
            <a:lvl8pPr marL="3200160" indent="0">
              <a:buNone/>
              <a:defRPr sz="1400">
                <a:solidFill>
                  <a:schemeClr val="tx1">
                    <a:tint val="75000"/>
                  </a:schemeClr>
                </a:solidFill>
              </a:defRPr>
            </a:lvl8pPr>
            <a:lvl9pPr marL="3657327"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3CD67F0-3BC9-411C-9172-3D2CE803079A}" type="datetime1">
              <a:rPr kumimoji="1" lang="ja-JP" altLang="en-US" smtClean="0"/>
              <a:t>2024/3/21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B9841C-DB28-415D-BD98-1D865182E815}" type="slidenum">
              <a:rPr kumimoji="1" lang="ja-JP" altLang="en-US" smtClean="0"/>
              <a:pPr/>
              <a:t>‹#›</a:t>
            </a:fld>
            <a:endParaRPr kumimoji="1" lang="ja-JP" altLang="en-US"/>
          </a:p>
        </p:txBody>
      </p:sp>
      <p:sp>
        <p:nvSpPr>
          <p:cNvPr id="24" name="TextBox 23"/>
          <p:cNvSpPr txBox="1"/>
          <p:nvPr/>
        </p:nvSpPr>
        <p:spPr>
          <a:xfrm>
            <a:off x="541871"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87966244"/>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167" indent="0">
              <a:buFontTx/>
              <a:buNone/>
              <a:defRPr/>
            </a:lvl2pPr>
            <a:lvl3pPr marL="914332" indent="0">
              <a:buFontTx/>
              <a:buNone/>
              <a:defRPr/>
            </a:lvl3pPr>
            <a:lvl4pPr marL="1371498" indent="0">
              <a:buFontTx/>
              <a:buNone/>
              <a:defRPr/>
            </a:lvl4pPr>
            <a:lvl5pPr marL="1828664"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167" indent="0">
              <a:buNone/>
              <a:defRPr sz="1800">
                <a:solidFill>
                  <a:schemeClr val="tx1">
                    <a:tint val="75000"/>
                  </a:schemeClr>
                </a:solidFill>
              </a:defRPr>
            </a:lvl2pPr>
            <a:lvl3pPr marL="914332" indent="0">
              <a:buNone/>
              <a:defRPr sz="1600">
                <a:solidFill>
                  <a:schemeClr val="tx1">
                    <a:tint val="75000"/>
                  </a:schemeClr>
                </a:solidFill>
              </a:defRPr>
            </a:lvl3pPr>
            <a:lvl4pPr marL="1371498" indent="0">
              <a:buNone/>
              <a:defRPr sz="1400">
                <a:solidFill>
                  <a:schemeClr val="tx1">
                    <a:tint val="75000"/>
                  </a:schemeClr>
                </a:solidFill>
              </a:defRPr>
            </a:lvl4pPr>
            <a:lvl5pPr marL="1828664" indent="0">
              <a:buNone/>
              <a:defRPr sz="1400">
                <a:solidFill>
                  <a:schemeClr val="tx1">
                    <a:tint val="75000"/>
                  </a:schemeClr>
                </a:solidFill>
              </a:defRPr>
            </a:lvl5pPr>
            <a:lvl6pPr marL="2285830" indent="0">
              <a:buNone/>
              <a:defRPr sz="1400">
                <a:solidFill>
                  <a:schemeClr val="tx1">
                    <a:tint val="75000"/>
                  </a:schemeClr>
                </a:solidFill>
              </a:defRPr>
            </a:lvl6pPr>
            <a:lvl7pPr marL="2742994" indent="0">
              <a:buNone/>
              <a:defRPr sz="1400">
                <a:solidFill>
                  <a:schemeClr val="tx1">
                    <a:tint val="75000"/>
                  </a:schemeClr>
                </a:solidFill>
              </a:defRPr>
            </a:lvl7pPr>
            <a:lvl8pPr marL="3200160" indent="0">
              <a:buNone/>
              <a:defRPr sz="1400">
                <a:solidFill>
                  <a:schemeClr val="tx1">
                    <a:tint val="75000"/>
                  </a:schemeClr>
                </a:solidFill>
              </a:defRPr>
            </a:lvl8pPr>
            <a:lvl9pPr marL="3657327"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3CD67F0-3BC9-411C-9172-3D2CE803079A}" type="datetime1">
              <a:rPr kumimoji="1" lang="ja-JP" altLang="en-US" smtClean="0"/>
              <a:t>2024/3/21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B9841C-DB28-415D-BD98-1D865182E815}" type="slidenum">
              <a:rPr kumimoji="1" lang="ja-JP" altLang="en-US" smtClean="0"/>
              <a:pPr/>
              <a:t>‹#›</a:t>
            </a:fld>
            <a:endParaRPr kumimoji="1" lang="ja-JP" altLang="en-US"/>
          </a:p>
        </p:txBody>
      </p:sp>
    </p:spTree>
    <p:extLst>
      <p:ext uri="{BB962C8B-B14F-4D97-AF65-F5344CB8AC3E}">
        <p14:creationId xmlns:p14="http://schemas.microsoft.com/office/powerpoint/2010/main" val="680164212"/>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0B61404-E25A-4B06-987A-9926D918CBD9}" type="datetime1">
              <a:rPr kumimoji="1" lang="ja-JP" altLang="en-US" smtClean="0"/>
              <a:t>2024/3/21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B9841C-DB28-415D-BD98-1D865182E815}" type="slidenum">
              <a:rPr kumimoji="1" lang="ja-JP" altLang="en-US" smtClean="0"/>
              <a:pPr/>
              <a:t>‹#›</a:t>
            </a:fld>
            <a:endParaRPr kumimoji="1" lang="ja-JP" altLang="en-US"/>
          </a:p>
        </p:txBody>
      </p:sp>
    </p:spTree>
    <p:extLst>
      <p:ext uri="{BB962C8B-B14F-4D97-AF65-F5344CB8AC3E}">
        <p14:creationId xmlns:p14="http://schemas.microsoft.com/office/powerpoint/2010/main" val="14778141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9" y="60960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41" y="609600"/>
            <a:ext cx="7060151"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23B8E1-A081-41E5-8378-9293B93BE255}" type="datetime1">
              <a:rPr kumimoji="1" lang="ja-JP" altLang="en-US" smtClean="0"/>
              <a:t>2024/3/21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B9841C-DB28-415D-BD98-1D865182E815}" type="slidenum">
              <a:rPr kumimoji="1" lang="ja-JP" altLang="en-US" smtClean="0"/>
              <a:pPr/>
              <a:t>‹#›</a:t>
            </a:fld>
            <a:endParaRPr kumimoji="1" lang="ja-JP" altLang="en-US"/>
          </a:p>
        </p:txBody>
      </p:sp>
    </p:spTree>
    <p:extLst>
      <p:ext uri="{BB962C8B-B14F-4D97-AF65-F5344CB8AC3E}">
        <p14:creationId xmlns:p14="http://schemas.microsoft.com/office/powerpoint/2010/main" val="1656966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lvl1pPr>
              <a:defRPr b="1"/>
            </a:lvl1pPr>
            <a:lvl2pPr>
              <a:defRPr b="1"/>
            </a:lvl2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1D815AD0-DDC5-4C11-8F6B-77110CDD7FC4}" type="datetime1">
              <a:rPr kumimoji="1" lang="ja-JP" altLang="en-US" smtClean="0"/>
              <a:t>2024/3/21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1800">
                <a:solidFill>
                  <a:schemeClr val="accent2"/>
                </a:solidFill>
              </a:defRPr>
            </a:lvl1pPr>
          </a:lstStyle>
          <a:p>
            <a:fld id="{09B9841C-DB28-415D-BD98-1D865182E815}" type="slidenum">
              <a:rPr lang="ja-JP" altLang="en-US" smtClean="0"/>
              <a:pPr/>
              <a:t>‹#›</a:t>
            </a:fld>
            <a:endParaRPr lang="ja-JP" altLang="en-US" dirty="0"/>
          </a:p>
        </p:txBody>
      </p:sp>
    </p:spTree>
    <p:extLst>
      <p:ext uri="{BB962C8B-B14F-4D97-AF65-F5344CB8AC3E}">
        <p14:creationId xmlns:p14="http://schemas.microsoft.com/office/powerpoint/2010/main" val="321903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71"/>
            <a:ext cx="8596668" cy="1826581"/>
          </a:xfrm>
        </p:spPr>
        <p:txBody>
          <a:bodyPr anchor="b"/>
          <a:lstStyle>
            <a:lvl1pPr algn="l">
              <a:defRPr sz="4000" b="1" cap="none"/>
            </a:lvl1p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167" indent="0">
              <a:buNone/>
              <a:defRPr sz="1800">
                <a:solidFill>
                  <a:schemeClr val="tx1">
                    <a:tint val="75000"/>
                  </a:schemeClr>
                </a:solidFill>
              </a:defRPr>
            </a:lvl2pPr>
            <a:lvl3pPr marL="914332" indent="0">
              <a:buNone/>
              <a:defRPr sz="1600">
                <a:solidFill>
                  <a:schemeClr val="tx1">
                    <a:tint val="75000"/>
                  </a:schemeClr>
                </a:solidFill>
              </a:defRPr>
            </a:lvl3pPr>
            <a:lvl4pPr marL="1371498" indent="0">
              <a:buNone/>
              <a:defRPr sz="1400">
                <a:solidFill>
                  <a:schemeClr val="tx1">
                    <a:tint val="75000"/>
                  </a:schemeClr>
                </a:solidFill>
              </a:defRPr>
            </a:lvl4pPr>
            <a:lvl5pPr marL="1828664" indent="0">
              <a:buNone/>
              <a:defRPr sz="1400">
                <a:solidFill>
                  <a:schemeClr val="tx1">
                    <a:tint val="75000"/>
                  </a:schemeClr>
                </a:solidFill>
              </a:defRPr>
            </a:lvl5pPr>
            <a:lvl6pPr marL="2285830" indent="0">
              <a:buNone/>
              <a:defRPr sz="1400">
                <a:solidFill>
                  <a:schemeClr val="tx1">
                    <a:tint val="75000"/>
                  </a:schemeClr>
                </a:solidFill>
              </a:defRPr>
            </a:lvl6pPr>
            <a:lvl7pPr marL="2742994" indent="0">
              <a:buNone/>
              <a:defRPr sz="1400">
                <a:solidFill>
                  <a:schemeClr val="tx1">
                    <a:tint val="75000"/>
                  </a:schemeClr>
                </a:solidFill>
              </a:defRPr>
            </a:lvl7pPr>
            <a:lvl8pPr marL="3200160" indent="0">
              <a:buNone/>
              <a:defRPr sz="1400">
                <a:solidFill>
                  <a:schemeClr val="tx1">
                    <a:tint val="75000"/>
                  </a:schemeClr>
                </a:solidFill>
              </a:defRPr>
            </a:lvl8pPr>
            <a:lvl9pPr marL="3657327"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A92A52F-2E8F-4113-9E62-59229739F771}" type="datetime1">
              <a:rPr kumimoji="1" lang="ja-JP" altLang="en-US" smtClean="0"/>
              <a:t>2024/3/21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B9841C-DB28-415D-BD98-1D865182E815}" type="slidenum">
              <a:rPr kumimoji="1" lang="ja-JP" altLang="en-US" smtClean="0"/>
              <a:pPr/>
              <a:t>‹#›</a:t>
            </a:fld>
            <a:endParaRPr kumimoji="1" lang="ja-JP" altLang="en-US"/>
          </a:p>
        </p:txBody>
      </p:sp>
    </p:spTree>
    <p:extLst>
      <p:ext uri="{BB962C8B-B14F-4D97-AF65-F5344CB8AC3E}">
        <p14:creationId xmlns:p14="http://schemas.microsoft.com/office/powerpoint/2010/main" val="1890692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6"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69" y="2160590"/>
            <a:ext cx="4184035"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97B52BF-0FC1-42A6-8C26-735619BDDA76}" type="datetime1">
              <a:rPr kumimoji="1" lang="ja-JP" altLang="en-US" smtClean="0"/>
              <a:t>2024/3/21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B9841C-DB28-415D-BD98-1D865182E815}" type="slidenum">
              <a:rPr kumimoji="1" lang="ja-JP" altLang="en-US" smtClean="0"/>
              <a:pPr/>
              <a:t>‹#›</a:t>
            </a:fld>
            <a:endParaRPr kumimoji="1" lang="ja-JP" altLang="en-US"/>
          </a:p>
        </p:txBody>
      </p:sp>
    </p:spTree>
    <p:extLst>
      <p:ext uri="{BB962C8B-B14F-4D97-AF65-F5344CB8AC3E}">
        <p14:creationId xmlns:p14="http://schemas.microsoft.com/office/powerpoint/2010/main" val="2921690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51" y="2160983"/>
            <a:ext cx="4185623" cy="576262"/>
          </a:xfrm>
        </p:spPr>
        <p:txBody>
          <a:bodyPr anchor="b">
            <a:noAutofit/>
          </a:bodyPr>
          <a:lstStyle>
            <a:lvl1pPr marL="0" indent="0">
              <a:buNone/>
              <a:defRPr sz="2400" b="0"/>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51" y="273725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5" y="2160983"/>
            <a:ext cx="4185619" cy="576262"/>
          </a:xfrm>
        </p:spPr>
        <p:txBody>
          <a:bodyPr anchor="b">
            <a:noAutofit/>
          </a:bodyPr>
          <a:lstStyle>
            <a:lvl1pPr marL="0" indent="0">
              <a:buNone/>
              <a:defRPr sz="2400" b="0"/>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90" y="273725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FD723EF-E734-4A23-9F02-DF57799CD145}" type="datetime1">
              <a:rPr kumimoji="1" lang="ja-JP" altLang="en-US" smtClean="0"/>
              <a:t>2024/3/21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9B9841C-DB28-415D-BD98-1D865182E815}" type="slidenum">
              <a:rPr kumimoji="1" lang="ja-JP" altLang="en-US" smtClean="0"/>
              <a:pPr/>
              <a:t>‹#›</a:t>
            </a:fld>
            <a:endParaRPr kumimoji="1" lang="ja-JP" altLang="en-US"/>
          </a:p>
        </p:txBody>
      </p:sp>
    </p:spTree>
    <p:extLst>
      <p:ext uri="{BB962C8B-B14F-4D97-AF65-F5344CB8AC3E}">
        <p14:creationId xmlns:p14="http://schemas.microsoft.com/office/powerpoint/2010/main" val="2593882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1E2C383-E4FD-4876-89F4-46CB55DB1AAF}" type="datetime1">
              <a:rPr kumimoji="1" lang="ja-JP" altLang="en-US" smtClean="0"/>
              <a:t>2024/3/21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9B9841C-DB28-415D-BD98-1D865182E815}" type="slidenum">
              <a:rPr kumimoji="1" lang="ja-JP" altLang="en-US" smtClean="0"/>
              <a:pPr/>
              <a:t>‹#›</a:t>
            </a:fld>
            <a:endParaRPr kumimoji="1" lang="ja-JP" altLang="en-US"/>
          </a:p>
        </p:txBody>
      </p:sp>
    </p:spTree>
    <p:extLst>
      <p:ext uri="{BB962C8B-B14F-4D97-AF65-F5344CB8AC3E}">
        <p14:creationId xmlns:p14="http://schemas.microsoft.com/office/powerpoint/2010/main" val="4210193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B73C69-7CBA-429D-A11E-EC943FE99E61}" type="datetime1">
              <a:rPr kumimoji="1" lang="ja-JP" altLang="en-US" smtClean="0"/>
              <a:t>2024/3/21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9B9841C-DB28-415D-BD98-1D865182E815}" type="slidenum">
              <a:rPr kumimoji="1" lang="ja-JP" altLang="en-US" smtClean="0"/>
              <a:pPr/>
              <a:t>‹#›</a:t>
            </a:fld>
            <a:endParaRPr kumimoji="1" lang="ja-JP" altLang="en-US"/>
          </a:p>
        </p:txBody>
      </p:sp>
    </p:spTree>
    <p:extLst>
      <p:ext uri="{BB962C8B-B14F-4D97-AF65-F5344CB8AC3E}">
        <p14:creationId xmlns:p14="http://schemas.microsoft.com/office/powerpoint/2010/main" val="2984851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5"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4" y="51493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5" y="2777069"/>
            <a:ext cx="3854528" cy="2584449"/>
          </a:xfrm>
        </p:spPr>
        <p:txBody>
          <a:bodyPr>
            <a:normAutofit/>
          </a:bodyPr>
          <a:lstStyle>
            <a:lvl1pPr marL="0" indent="0">
              <a:buNone/>
              <a:defRPr sz="1400"/>
            </a:lvl1pPr>
            <a:lvl2pPr marL="457027" indent="0">
              <a:buNone/>
              <a:defRPr sz="1400"/>
            </a:lvl2pPr>
            <a:lvl3pPr marL="914058" indent="0">
              <a:buNone/>
              <a:defRPr sz="1200"/>
            </a:lvl3pPr>
            <a:lvl4pPr marL="1371086" indent="0">
              <a:buNone/>
              <a:defRPr sz="1000"/>
            </a:lvl4pPr>
            <a:lvl5pPr marL="1828114" indent="0">
              <a:buNone/>
              <a:defRPr sz="1000"/>
            </a:lvl5pPr>
            <a:lvl6pPr marL="2285146" indent="0">
              <a:buNone/>
              <a:defRPr sz="1000"/>
            </a:lvl6pPr>
            <a:lvl7pPr marL="2742173" indent="0">
              <a:buNone/>
              <a:defRPr sz="1000"/>
            </a:lvl7pPr>
            <a:lvl8pPr marL="3199200" indent="0">
              <a:buNone/>
              <a:defRPr sz="1000"/>
            </a:lvl8pPr>
            <a:lvl9pPr marL="3656227"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D8C6B47-246C-4F1B-9E56-C3D35D0765A1}" type="datetime1">
              <a:rPr kumimoji="1" lang="ja-JP" altLang="en-US" smtClean="0"/>
              <a:t>2024/3/21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B9841C-DB28-415D-BD98-1D865182E815}" type="slidenum">
              <a:rPr kumimoji="1" lang="ja-JP" altLang="en-US" smtClean="0"/>
              <a:pPr/>
              <a:t>‹#›</a:t>
            </a:fld>
            <a:endParaRPr kumimoji="1" lang="ja-JP" altLang="en-US"/>
          </a:p>
        </p:txBody>
      </p:sp>
    </p:spTree>
    <p:extLst>
      <p:ext uri="{BB962C8B-B14F-4D97-AF65-F5344CB8AC3E}">
        <p14:creationId xmlns:p14="http://schemas.microsoft.com/office/powerpoint/2010/main" val="2195759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6"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5" y="609600"/>
            <a:ext cx="8596668" cy="3845718"/>
          </a:xfrm>
        </p:spPr>
        <p:txBody>
          <a:bodyPr anchor="t">
            <a:normAutofit/>
          </a:bodyPr>
          <a:lstStyle>
            <a:lvl1pPr marL="0" indent="0" algn="ctr">
              <a:buNone/>
              <a:defRPr sz="1600"/>
            </a:lvl1pPr>
            <a:lvl2pPr marL="457167" indent="0">
              <a:buNone/>
              <a:defRPr sz="1600"/>
            </a:lvl2pPr>
            <a:lvl3pPr marL="914332" indent="0">
              <a:buNone/>
              <a:defRPr sz="1600"/>
            </a:lvl3pPr>
            <a:lvl4pPr marL="1371498" indent="0">
              <a:buNone/>
              <a:defRPr sz="1600"/>
            </a:lvl4pPr>
            <a:lvl5pPr marL="1828664" indent="0">
              <a:buNone/>
              <a:defRPr sz="1600"/>
            </a:lvl5pPr>
            <a:lvl6pPr marL="2285830" indent="0">
              <a:buNone/>
              <a:defRPr sz="1600"/>
            </a:lvl6pPr>
            <a:lvl7pPr marL="2742994" indent="0">
              <a:buNone/>
              <a:defRPr sz="1600"/>
            </a:lvl7pPr>
            <a:lvl8pPr marL="3200160" indent="0">
              <a:buNone/>
              <a:defRPr sz="1600"/>
            </a:lvl8pPr>
            <a:lvl9pPr marL="3657327"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677336" y="5367338"/>
            <a:ext cx="8596667" cy="674024"/>
          </a:xfrm>
        </p:spPr>
        <p:txBody>
          <a:bodyPr>
            <a:normAutofit/>
          </a:bodyPr>
          <a:lstStyle>
            <a:lvl1pPr marL="0" indent="0">
              <a:buNone/>
              <a:defRPr sz="1200"/>
            </a:lvl1pPr>
            <a:lvl2pPr marL="457167" indent="0">
              <a:buNone/>
              <a:defRPr sz="1200"/>
            </a:lvl2pPr>
            <a:lvl3pPr marL="914332" indent="0">
              <a:buNone/>
              <a:defRPr sz="1000"/>
            </a:lvl3pPr>
            <a:lvl4pPr marL="1371498" indent="0">
              <a:buNone/>
              <a:defRPr sz="900"/>
            </a:lvl4pPr>
            <a:lvl5pPr marL="1828664" indent="0">
              <a:buNone/>
              <a:defRPr sz="900"/>
            </a:lvl5pPr>
            <a:lvl6pPr marL="2285830" indent="0">
              <a:buNone/>
              <a:defRPr sz="900"/>
            </a:lvl6pPr>
            <a:lvl7pPr marL="2742994" indent="0">
              <a:buNone/>
              <a:defRPr sz="900"/>
            </a:lvl7pPr>
            <a:lvl8pPr marL="3200160" indent="0">
              <a:buNone/>
              <a:defRPr sz="900"/>
            </a:lvl8pPr>
            <a:lvl9pPr marL="3657327"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125E4C3-19EE-4A12-8B4F-2F08BAEDEDB0}" type="datetime1">
              <a:rPr kumimoji="1" lang="ja-JP" altLang="en-US" smtClean="0"/>
              <a:t>2024/3/21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B9841C-DB28-415D-BD98-1D865182E815}" type="slidenum">
              <a:rPr kumimoji="1" lang="ja-JP" altLang="en-US" smtClean="0"/>
              <a:pPr/>
              <a:t>‹#›</a:t>
            </a:fld>
            <a:endParaRPr kumimoji="1" lang="ja-JP" altLang="en-US"/>
          </a:p>
        </p:txBody>
      </p:sp>
    </p:spTree>
    <p:extLst>
      <p:ext uri="{BB962C8B-B14F-4D97-AF65-F5344CB8AC3E}">
        <p14:creationId xmlns:p14="http://schemas.microsoft.com/office/powerpoint/2010/main" val="3271590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5" y="609600"/>
            <a:ext cx="8596668" cy="1320800"/>
          </a:xfrm>
          <a:prstGeom prst="rect">
            <a:avLst/>
          </a:prstGeom>
        </p:spPr>
        <p:txBody>
          <a:bodyPr vert="horz" lIns="91440" tIns="45720" rIns="91440" bIns="45720" rtlCol="0" anchor="t">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77335" y="2160590"/>
            <a:ext cx="8596668" cy="3880773"/>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7205133" y="604137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3CD67F0-3BC9-411C-9172-3D2CE803079A}" type="datetime1">
              <a:rPr kumimoji="1" lang="ja-JP" altLang="en-US" smtClean="0"/>
              <a:t>2024/3/21</a:t>
            </a:fld>
            <a:endParaRPr kumimoji="1" lang="ja-JP" altLang="en-US"/>
          </a:p>
        </p:txBody>
      </p:sp>
      <p:sp>
        <p:nvSpPr>
          <p:cNvPr id="5" name="Footer Placeholder 4"/>
          <p:cNvSpPr>
            <a:spLocks noGrp="1"/>
          </p:cNvSpPr>
          <p:nvPr>
            <p:ph type="ftr" sz="quarter" idx="3"/>
          </p:nvPr>
        </p:nvSpPr>
        <p:spPr>
          <a:xfrm>
            <a:off x="677335" y="604137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5" y="6041372"/>
            <a:ext cx="683339" cy="365125"/>
          </a:xfrm>
          <a:prstGeom prst="rect">
            <a:avLst/>
          </a:prstGeom>
        </p:spPr>
        <p:txBody>
          <a:bodyPr vert="horz" lIns="91440" tIns="45720" rIns="91440" bIns="45720" rtlCol="0" anchor="ctr"/>
          <a:lstStyle>
            <a:lvl1pPr algn="r">
              <a:defRPr sz="1800" b="1">
                <a:solidFill>
                  <a:schemeClr val="accent2"/>
                </a:solidFill>
              </a:defRPr>
            </a:lvl1pPr>
          </a:lstStyle>
          <a:p>
            <a:fld id="{09B9841C-DB28-415D-BD98-1D865182E815}" type="slidenum">
              <a:rPr lang="ja-JP" altLang="en-US" smtClean="0"/>
              <a:pPr/>
              <a:t>‹#›</a:t>
            </a:fld>
            <a:endParaRPr lang="ja-JP" altLang="en-US" dirty="0"/>
          </a:p>
        </p:txBody>
      </p:sp>
    </p:spTree>
    <p:extLst>
      <p:ext uri="{BB962C8B-B14F-4D97-AF65-F5344CB8AC3E}">
        <p14:creationId xmlns:p14="http://schemas.microsoft.com/office/powerpoint/2010/main" val="218123383"/>
      </p:ext>
    </p:extLst>
  </p:cSld>
  <p:clrMap bg1="lt1" tx1="dk1" bg2="lt2" tx2="dk2" accent1="accent1" accent2="accent2" accent3="accent3" accent4="accent4" accent5="accent5" accent6="accent6" hlink="hlink" folHlink="folHlink"/>
  <p:sldLayoutIdLst>
    <p:sldLayoutId id="2147483994" r:id="rId1"/>
    <p:sldLayoutId id="2147483995" r:id="rId2"/>
    <p:sldLayoutId id="2147483996" r:id="rId3"/>
    <p:sldLayoutId id="2147483997" r:id="rId4"/>
    <p:sldLayoutId id="2147483998" r:id="rId5"/>
    <p:sldLayoutId id="2147483999" r:id="rId6"/>
    <p:sldLayoutId id="2147484000" r:id="rId7"/>
    <p:sldLayoutId id="2147484001" r:id="rId8"/>
    <p:sldLayoutId id="2147484002" r:id="rId9"/>
    <p:sldLayoutId id="2147484003" r:id="rId10"/>
    <p:sldLayoutId id="2147484004" r:id="rId11"/>
    <p:sldLayoutId id="2147484005" r:id="rId12"/>
    <p:sldLayoutId id="2147484006" r:id="rId13"/>
    <p:sldLayoutId id="2147484007" r:id="rId14"/>
    <p:sldLayoutId id="2147484008" r:id="rId15"/>
    <p:sldLayoutId id="2147484009" r:id="rId16"/>
  </p:sldLayoutIdLst>
  <p:hf hdr="0" ftr="0" dt="0"/>
  <p:txStyles>
    <p:titleStyle>
      <a:lvl1pPr algn="l" defTabSz="457167" rtl="0" eaLnBrk="1" latinLnBrk="0" hangingPunct="1">
        <a:spcBef>
          <a:spcPct val="0"/>
        </a:spcBef>
        <a:buNone/>
        <a:defRPr kumimoji="1" sz="4000" b="1" kern="1200">
          <a:solidFill>
            <a:schemeClr val="accent2"/>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874" indent="-342874" algn="l" defTabSz="457167" rtl="0" eaLnBrk="1" latinLnBrk="0" hangingPunct="1">
        <a:spcBef>
          <a:spcPts val="1000"/>
        </a:spcBef>
        <a:spcAft>
          <a:spcPts val="0"/>
        </a:spcAft>
        <a:buClr>
          <a:schemeClr val="accent1"/>
        </a:buClr>
        <a:buSzPct val="80000"/>
        <a:buFont typeface="Wingdings 3" charset="2"/>
        <a:buChar char=""/>
        <a:defRPr kumimoji="1" sz="2400" kern="1200">
          <a:solidFill>
            <a:schemeClr val="tx1">
              <a:lumMod val="75000"/>
              <a:lumOff val="25000"/>
            </a:schemeClr>
          </a:solidFill>
          <a:latin typeface="+mn-lt"/>
          <a:ea typeface="+mn-ea"/>
          <a:cs typeface="+mn-cs"/>
        </a:defRPr>
      </a:lvl1pPr>
      <a:lvl2pPr marL="742895" indent="-285730" algn="l" defTabSz="457167" rtl="0" eaLnBrk="1" latinLnBrk="0" hangingPunct="1">
        <a:spcBef>
          <a:spcPts val="1000"/>
        </a:spcBef>
        <a:spcAft>
          <a:spcPts val="0"/>
        </a:spcAft>
        <a:buClr>
          <a:schemeClr val="accent1"/>
        </a:buClr>
        <a:buSzPct val="80000"/>
        <a:buFont typeface="Wingdings 3" charset="2"/>
        <a:buChar char=""/>
        <a:defRPr kumimoji="1" sz="2000" kern="1200">
          <a:solidFill>
            <a:schemeClr val="tx1">
              <a:lumMod val="75000"/>
              <a:lumOff val="25000"/>
            </a:schemeClr>
          </a:solidFill>
          <a:latin typeface="+mn-lt"/>
          <a:ea typeface="+mn-ea"/>
          <a:cs typeface="+mn-cs"/>
        </a:defRPr>
      </a:lvl2pPr>
      <a:lvl3pPr marL="1142914" indent="-228584" algn="l" defTabSz="457167"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080" indent="-228584" algn="l" defTabSz="457167"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247" indent="-228584" algn="l" defTabSz="457167"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412" indent="-228584" algn="l" defTabSz="457167"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578" indent="-228584" algn="l" defTabSz="457167"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8744" indent="-228584" algn="l" defTabSz="457167"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5910" indent="-228584" algn="l" defTabSz="457167"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167" rtl="0" eaLnBrk="1" latinLnBrk="0" hangingPunct="1">
        <a:defRPr kumimoji="1" sz="1800" kern="1200">
          <a:solidFill>
            <a:schemeClr val="tx1"/>
          </a:solidFill>
          <a:latin typeface="+mn-lt"/>
          <a:ea typeface="+mn-ea"/>
          <a:cs typeface="+mn-cs"/>
        </a:defRPr>
      </a:lvl1pPr>
      <a:lvl2pPr marL="457167" algn="l" defTabSz="457167" rtl="0" eaLnBrk="1" latinLnBrk="0" hangingPunct="1">
        <a:defRPr kumimoji="1" sz="1800" kern="1200">
          <a:solidFill>
            <a:schemeClr val="tx1"/>
          </a:solidFill>
          <a:latin typeface="+mn-lt"/>
          <a:ea typeface="+mn-ea"/>
          <a:cs typeface="+mn-cs"/>
        </a:defRPr>
      </a:lvl2pPr>
      <a:lvl3pPr marL="914332" algn="l" defTabSz="457167" rtl="0" eaLnBrk="1" latinLnBrk="0" hangingPunct="1">
        <a:defRPr kumimoji="1" sz="1800" kern="1200">
          <a:solidFill>
            <a:schemeClr val="tx1"/>
          </a:solidFill>
          <a:latin typeface="+mn-lt"/>
          <a:ea typeface="+mn-ea"/>
          <a:cs typeface="+mn-cs"/>
        </a:defRPr>
      </a:lvl3pPr>
      <a:lvl4pPr marL="1371498" algn="l" defTabSz="457167" rtl="0" eaLnBrk="1" latinLnBrk="0" hangingPunct="1">
        <a:defRPr kumimoji="1" sz="1800" kern="1200">
          <a:solidFill>
            <a:schemeClr val="tx1"/>
          </a:solidFill>
          <a:latin typeface="+mn-lt"/>
          <a:ea typeface="+mn-ea"/>
          <a:cs typeface="+mn-cs"/>
        </a:defRPr>
      </a:lvl4pPr>
      <a:lvl5pPr marL="1828664" algn="l" defTabSz="457167" rtl="0" eaLnBrk="1" latinLnBrk="0" hangingPunct="1">
        <a:defRPr kumimoji="1" sz="1800" kern="1200">
          <a:solidFill>
            <a:schemeClr val="tx1"/>
          </a:solidFill>
          <a:latin typeface="+mn-lt"/>
          <a:ea typeface="+mn-ea"/>
          <a:cs typeface="+mn-cs"/>
        </a:defRPr>
      </a:lvl5pPr>
      <a:lvl6pPr marL="2285830" algn="l" defTabSz="457167" rtl="0" eaLnBrk="1" latinLnBrk="0" hangingPunct="1">
        <a:defRPr kumimoji="1" sz="1800" kern="1200">
          <a:solidFill>
            <a:schemeClr val="tx1"/>
          </a:solidFill>
          <a:latin typeface="+mn-lt"/>
          <a:ea typeface="+mn-ea"/>
          <a:cs typeface="+mn-cs"/>
        </a:defRPr>
      </a:lvl6pPr>
      <a:lvl7pPr marL="2742994" algn="l" defTabSz="457167" rtl="0" eaLnBrk="1" latinLnBrk="0" hangingPunct="1">
        <a:defRPr kumimoji="1" sz="1800" kern="1200">
          <a:solidFill>
            <a:schemeClr val="tx1"/>
          </a:solidFill>
          <a:latin typeface="+mn-lt"/>
          <a:ea typeface="+mn-ea"/>
          <a:cs typeface="+mn-cs"/>
        </a:defRPr>
      </a:lvl7pPr>
      <a:lvl8pPr marL="3200160" algn="l" defTabSz="457167" rtl="0" eaLnBrk="1" latinLnBrk="0" hangingPunct="1">
        <a:defRPr kumimoji="1" sz="1800" kern="1200">
          <a:solidFill>
            <a:schemeClr val="tx1"/>
          </a:solidFill>
          <a:latin typeface="+mn-lt"/>
          <a:ea typeface="+mn-ea"/>
          <a:cs typeface="+mn-cs"/>
        </a:defRPr>
      </a:lvl8pPr>
      <a:lvl9pPr marL="3657327" algn="l" defTabSz="457167"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1424" y="2009673"/>
            <a:ext cx="9289032" cy="1419327"/>
          </a:xfrm>
        </p:spPr>
        <p:txBody>
          <a:bodyPr/>
          <a:lstStyle/>
          <a:p>
            <a:pPr algn="ctr"/>
            <a:r>
              <a:rPr lang="ja-JP" altLang="en-US" sz="3200" dirty="0"/>
              <a:t>経済安保版 秘密保護法案を廃案に！</a:t>
            </a:r>
          </a:p>
        </p:txBody>
      </p:sp>
      <p:sp>
        <p:nvSpPr>
          <p:cNvPr id="3" name="サブタイトル 2"/>
          <p:cNvSpPr>
            <a:spLocks noGrp="1"/>
          </p:cNvSpPr>
          <p:nvPr>
            <p:ph type="subTitle" idx="1"/>
          </p:nvPr>
        </p:nvSpPr>
        <p:spPr>
          <a:xfrm>
            <a:off x="1507067" y="4293096"/>
            <a:ext cx="7766936" cy="1296147"/>
          </a:xfrm>
        </p:spPr>
        <p:txBody>
          <a:bodyPr>
            <a:normAutofit/>
          </a:bodyPr>
          <a:lstStyle/>
          <a:p>
            <a:r>
              <a:rPr kumimoji="1" lang="ja-JP" altLang="en-US" dirty="0"/>
              <a:t>秘密保護法対策弁護団・事務局長</a:t>
            </a:r>
            <a:endParaRPr kumimoji="1" lang="en-US" altLang="ja-JP" dirty="0"/>
          </a:p>
          <a:p>
            <a:r>
              <a:rPr kumimoji="1" lang="ja-JP" altLang="en-US" dirty="0"/>
              <a:t>弁護士　海　渡　双　葉</a:t>
            </a:r>
            <a:endParaRPr kumimoji="1" lang="en-US" altLang="ja-JP" dirty="0"/>
          </a:p>
        </p:txBody>
      </p:sp>
      <p:sp>
        <p:nvSpPr>
          <p:cNvPr id="4" name="スライド番号プレースホルダー 3"/>
          <p:cNvSpPr>
            <a:spLocks noGrp="1"/>
          </p:cNvSpPr>
          <p:nvPr>
            <p:ph type="sldNum" sz="quarter" idx="12"/>
          </p:nvPr>
        </p:nvSpPr>
        <p:spPr/>
        <p:txBody>
          <a:bodyPr/>
          <a:lstStyle/>
          <a:p>
            <a:fld id="{09B9841C-DB28-415D-BD98-1D865182E815}" type="slidenum">
              <a:rPr kumimoji="1" lang="ja-JP" altLang="en-US" smtClean="0"/>
              <a:pPr/>
              <a:t>1</a:t>
            </a:fld>
            <a:endParaRPr kumimoji="1" lang="ja-JP" altLang="en-US"/>
          </a:p>
        </p:txBody>
      </p:sp>
      <p:sp>
        <p:nvSpPr>
          <p:cNvPr id="5" name="サブタイトル 2"/>
          <p:cNvSpPr txBox="1">
            <a:spLocks/>
          </p:cNvSpPr>
          <p:nvPr/>
        </p:nvSpPr>
        <p:spPr>
          <a:xfrm>
            <a:off x="1127448" y="764705"/>
            <a:ext cx="8383968" cy="1584176"/>
          </a:xfrm>
          <a:prstGeom prst="rect">
            <a:avLst/>
          </a:prstGeom>
        </p:spPr>
        <p:txBody>
          <a:bodyPr vert="horz" lIns="91440" tIns="45720" rIns="91440" bIns="45720" rtlCol="0" anchor="t">
            <a:normAutofit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kumimoji="1" sz="2400" b="1"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kumimoji="1"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kumimoji="1"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kumimoji="1"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kumimoji="1"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kumimoji="1"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kumimoji="1"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kumimoji="1"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kumimoji="1" sz="1200" kern="1200">
                <a:solidFill>
                  <a:schemeClr val="tx1">
                    <a:tint val="75000"/>
                  </a:schemeClr>
                </a:solidFill>
                <a:latin typeface="+mn-lt"/>
                <a:ea typeface="+mn-ea"/>
                <a:cs typeface="+mn-cs"/>
              </a:defRPr>
            </a:lvl9pPr>
          </a:lstStyle>
          <a:p>
            <a:r>
              <a:rPr lang="ja-JP" altLang="en-US" sz="2000" dirty="0"/>
              <a:t>２０２４年３月２２日</a:t>
            </a:r>
            <a:endParaRPr lang="en-US" altLang="ja-JP" sz="2000" dirty="0"/>
          </a:p>
          <a:p>
            <a:r>
              <a:rPr lang="ja-JP" altLang="en-US" sz="2000" dirty="0"/>
              <a:t>知る権利、報道の自由を守ろう！</a:t>
            </a:r>
          </a:p>
          <a:p>
            <a:r>
              <a:rPr lang="ja-JP" altLang="en-US" sz="2000" dirty="0"/>
              <a:t>　経済安保版秘密保護法案（重要経済安保情報の保護</a:t>
            </a:r>
          </a:p>
          <a:p>
            <a:r>
              <a:rPr lang="ja-JP" altLang="en-US" sz="2000" dirty="0"/>
              <a:t>　　　　及び活用法案）を廃案に！市民の集い</a:t>
            </a:r>
          </a:p>
        </p:txBody>
      </p:sp>
    </p:spTree>
    <p:extLst>
      <p:ext uri="{BB962C8B-B14F-4D97-AF65-F5344CB8AC3E}">
        <p14:creationId xmlns:p14="http://schemas.microsoft.com/office/powerpoint/2010/main" val="38541857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CF0A56-474F-55D7-603A-E654FBC07A31}"/>
              </a:ext>
            </a:extLst>
          </p:cNvPr>
          <p:cNvSpPr>
            <a:spLocks noGrp="1"/>
          </p:cNvSpPr>
          <p:nvPr>
            <p:ph type="title"/>
          </p:nvPr>
        </p:nvSpPr>
        <p:spPr/>
        <p:txBody>
          <a:bodyPr/>
          <a:lstStyle/>
          <a:p>
            <a:r>
              <a:rPr kumimoji="1" lang="ja-JP" altLang="en-US" dirty="0"/>
              <a:t>秘密の複層的な管理</a:t>
            </a:r>
          </a:p>
        </p:txBody>
      </p:sp>
      <p:sp>
        <p:nvSpPr>
          <p:cNvPr id="3" name="コンテンツ プレースホルダー 2">
            <a:extLst>
              <a:ext uri="{FF2B5EF4-FFF2-40B4-BE49-F238E27FC236}">
                <a16:creationId xmlns:a16="http://schemas.microsoft.com/office/drawing/2014/main" id="{6015A8DA-A6FA-D5DD-06C6-9BD17E1221E7}"/>
              </a:ext>
            </a:extLst>
          </p:cNvPr>
          <p:cNvSpPr>
            <a:spLocks noGrp="1"/>
          </p:cNvSpPr>
          <p:nvPr>
            <p:ph idx="1"/>
          </p:nvPr>
        </p:nvSpPr>
        <p:spPr>
          <a:xfrm>
            <a:off x="677335" y="1484784"/>
            <a:ext cx="4482561" cy="4556579"/>
          </a:xfrm>
        </p:spPr>
        <p:txBody>
          <a:bodyPr>
            <a:normAutofit fontScale="92500"/>
          </a:bodyPr>
          <a:lstStyle/>
          <a:p>
            <a:r>
              <a:rPr kumimoji="1" lang="ja-JP" altLang="en-US" dirty="0"/>
              <a:t>日本の法制のもとでは、特定秘密と国家公務員法上の守秘義務の対象とされる秘密には「秘」しかないが、秘密指定の多段階化が宣言されている。</a:t>
            </a:r>
            <a:endParaRPr kumimoji="1" lang="en-US" altLang="ja-JP" dirty="0"/>
          </a:p>
          <a:p>
            <a:r>
              <a:rPr kumimoji="1" lang="ja-JP" altLang="en-US" dirty="0"/>
              <a:t>トップシークレット（機密）・シークレット（極秘）・コンフィデンシャル（秘）の三段階化が検討されており、</a:t>
            </a:r>
            <a:r>
              <a:rPr kumimoji="1" lang="ja-JP" altLang="en-US" dirty="0">
                <a:solidFill>
                  <a:srgbClr val="FF0000"/>
                </a:solidFill>
              </a:rPr>
              <a:t>現状で「取扱注意」とされていたような情報を、罰則付きの重要経済安保情報に</a:t>
            </a:r>
            <a:r>
              <a:rPr kumimoji="1" lang="ja-JP" altLang="en-US" dirty="0"/>
              <a:t>。</a:t>
            </a:r>
          </a:p>
        </p:txBody>
      </p:sp>
      <p:sp>
        <p:nvSpPr>
          <p:cNvPr id="4" name="スライド番号プレースホルダー 3">
            <a:extLst>
              <a:ext uri="{FF2B5EF4-FFF2-40B4-BE49-F238E27FC236}">
                <a16:creationId xmlns:a16="http://schemas.microsoft.com/office/drawing/2014/main" id="{7C885A5F-5417-32DC-2117-9ABD104687BB}"/>
              </a:ext>
            </a:extLst>
          </p:cNvPr>
          <p:cNvSpPr>
            <a:spLocks noGrp="1"/>
          </p:cNvSpPr>
          <p:nvPr>
            <p:ph type="sldNum" sz="quarter" idx="12"/>
          </p:nvPr>
        </p:nvSpPr>
        <p:spPr/>
        <p:txBody>
          <a:bodyPr/>
          <a:lstStyle/>
          <a:p>
            <a:fld id="{09B9841C-DB28-415D-BD98-1D865182E815}" type="slidenum">
              <a:rPr lang="ja-JP" altLang="en-US" smtClean="0"/>
              <a:pPr/>
              <a:t>10</a:t>
            </a:fld>
            <a:endParaRPr lang="ja-JP" altLang="en-US" dirty="0"/>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1372" y="1270000"/>
            <a:ext cx="6651665" cy="4591248"/>
          </a:xfrm>
          <a:prstGeom prst="rect">
            <a:avLst/>
          </a:prstGeom>
        </p:spPr>
      </p:pic>
    </p:spTree>
    <p:extLst>
      <p:ext uri="{BB962C8B-B14F-4D97-AF65-F5344CB8AC3E}">
        <p14:creationId xmlns:p14="http://schemas.microsoft.com/office/powerpoint/2010/main" val="3922743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9D1423-488F-3FE7-7570-7ACFA24CBDB8}"/>
              </a:ext>
            </a:extLst>
          </p:cNvPr>
          <p:cNvSpPr>
            <a:spLocks noGrp="1"/>
          </p:cNvSpPr>
          <p:nvPr>
            <p:ph type="title"/>
          </p:nvPr>
        </p:nvSpPr>
        <p:spPr/>
        <p:txBody>
          <a:bodyPr/>
          <a:lstStyle/>
          <a:p>
            <a:r>
              <a:rPr kumimoji="1" lang="ja-JP" altLang="en-US" dirty="0"/>
              <a:t>政府が「保有」している情報と言うが</a:t>
            </a:r>
          </a:p>
        </p:txBody>
      </p:sp>
      <p:sp>
        <p:nvSpPr>
          <p:cNvPr id="3" name="コンテンツ プレースホルダー 2">
            <a:extLst>
              <a:ext uri="{FF2B5EF4-FFF2-40B4-BE49-F238E27FC236}">
                <a16:creationId xmlns:a16="http://schemas.microsoft.com/office/drawing/2014/main" id="{D4AFD8B1-A98B-4EDA-1248-A90434EFC2CF}"/>
              </a:ext>
            </a:extLst>
          </p:cNvPr>
          <p:cNvSpPr>
            <a:spLocks noGrp="1"/>
          </p:cNvSpPr>
          <p:nvPr>
            <p:ph idx="1"/>
          </p:nvPr>
        </p:nvSpPr>
        <p:spPr>
          <a:xfrm>
            <a:off x="677335" y="1556792"/>
            <a:ext cx="8596668" cy="4691608"/>
          </a:xfrm>
        </p:spPr>
        <p:txBody>
          <a:bodyPr>
            <a:normAutofit lnSpcReduction="10000"/>
          </a:bodyPr>
          <a:lstStyle/>
          <a:p>
            <a:r>
              <a:rPr kumimoji="1" lang="ja-JP" altLang="en-US" dirty="0"/>
              <a:t>有識者会議の最終とりまとめによると</a:t>
            </a:r>
            <a:endParaRPr kumimoji="1" lang="en-US" altLang="ja-JP" dirty="0"/>
          </a:p>
          <a:p>
            <a:r>
              <a:rPr kumimoji="1" lang="ja-JP" altLang="en-US" dirty="0"/>
              <a:t>「秘密指定の対象となるのは、政府が保有している情報であり、政府が保有するに至っていない情報を政府が一方的に秘密指定することは想定されない。」</a:t>
            </a:r>
            <a:endParaRPr kumimoji="1" lang="en-US" altLang="ja-JP" dirty="0"/>
          </a:p>
          <a:p>
            <a:r>
              <a:rPr kumimoji="1" lang="ja-JP" altLang="en-US" dirty="0"/>
              <a:t>「また、</a:t>
            </a:r>
            <a:r>
              <a:rPr kumimoji="1" lang="ja-JP" altLang="en-US" dirty="0">
                <a:solidFill>
                  <a:srgbClr val="FF0000"/>
                </a:solidFill>
              </a:rPr>
              <a:t>政府が民間事業者等から提供を受けて保有するに至った政府保有情報の取扱いについては、秘密指定すること自体が妨げられるものではない</a:t>
            </a:r>
            <a:r>
              <a:rPr kumimoji="1" lang="ja-JP" altLang="en-US" dirty="0"/>
              <a:t>ものの、秘密指定の効果は、政府との間で秘密保持契約を締結し、政府が秘密指定している情報と告げられてその提供を受けた者にのみ及び、かつ、それは、従前から民間事業者等が保有していた情報と重なる部分がある場合には、当該従前からの保有情報の管理に規制が加わるものではないと整理すべきである。」</a:t>
            </a:r>
            <a:endParaRPr kumimoji="1" lang="en-US" altLang="ja-JP" dirty="0"/>
          </a:p>
        </p:txBody>
      </p:sp>
      <p:sp>
        <p:nvSpPr>
          <p:cNvPr id="4" name="スライド番号プレースホルダー 3">
            <a:extLst>
              <a:ext uri="{FF2B5EF4-FFF2-40B4-BE49-F238E27FC236}">
                <a16:creationId xmlns:a16="http://schemas.microsoft.com/office/drawing/2014/main" id="{2A650E01-B474-7451-547D-749F8B1D685E}"/>
              </a:ext>
            </a:extLst>
          </p:cNvPr>
          <p:cNvSpPr>
            <a:spLocks noGrp="1"/>
          </p:cNvSpPr>
          <p:nvPr>
            <p:ph type="sldNum" sz="quarter" idx="12"/>
          </p:nvPr>
        </p:nvSpPr>
        <p:spPr/>
        <p:txBody>
          <a:bodyPr/>
          <a:lstStyle/>
          <a:p>
            <a:fld id="{09B9841C-DB28-415D-BD98-1D865182E815}" type="slidenum">
              <a:rPr lang="ja-JP" altLang="en-US" smtClean="0"/>
              <a:pPr/>
              <a:t>11</a:t>
            </a:fld>
            <a:endParaRPr lang="ja-JP" altLang="en-US" dirty="0"/>
          </a:p>
        </p:txBody>
      </p:sp>
    </p:spTree>
    <p:extLst>
      <p:ext uri="{BB962C8B-B14F-4D97-AF65-F5344CB8AC3E}">
        <p14:creationId xmlns:p14="http://schemas.microsoft.com/office/powerpoint/2010/main" val="1113222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7AA113-78DD-04AB-A09D-651232F9E9C2}"/>
              </a:ext>
            </a:extLst>
          </p:cNvPr>
          <p:cNvSpPr>
            <a:spLocks noGrp="1"/>
          </p:cNvSpPr>
          <p:nvPr>
            <p:ph type="title"/>
          </p:nvPr>
        </p:nvSpPr>
        <p:spPr/>
        <p:txBody>
          <a:bodyPr/>
          <a:lstStyle/>
          <a:p>
            <a:r>
              <a:rPr kumimoji="1" lang="ja-JP" altLang="en-US" dirty="0"/>
              <a:t>法案の問題点③：冤罪の温床になりうる</a:t>
            </a:r>
          </a:p>
        </p:txBody>
      </p:sp>
      <p:sp>
        <p:nvSpPr>
          <p:cNvPr id="3" name="コンテンツ プレースホルダー 2">
            <a:extLst>
              <a:ext uri="{FF2B5EF4-FFF2-40B4-BE49-F238E27FC236}">
                <a16:creationId xmlns:a16="http://schemas.microsoft.com/office/drawing/2014/main" id="{5D3F25CF-9DE1-ACCB-6546-D033E9E9B91C}"/>
              </a:ext>
            </a:extLst>
          </p:cNvPr>
          <p:cNvSpPr>
            <a:spLocks noGrp="1"/>
          </p:cNvSpPr>
          <p:nvPr>
            <p:ph idx="1"/>
          </p:nvPr>
        </p:nvSpPr>
        <p:spPr>
          <a:xfrm>
            <a:off x="677335" y="1772816"/>
            <a:ext cx="8596668" cy="4268547"/>
          </a:xfrm>
        </p:spPr>
        <p:txBody>
          <a:bodyPr>
            <a:normAutofit/>
          </a:bodyPr>
          <a:lstStyle/>
          <a:p>
            <a:r>
              <a:rPr kumimoji="1" lang="ja-JP" altLang="en-US" dirty="0">
                <a:solidFill>
                  <a:srgbClr val="FF0000"/>
                </a:solidFill>
              </a:rPr>
              <a:t>漏えい行為</a:t>
            </a:r>
            <a:r>
              <a:rPr kumimoji="1" lang="ja-JP" altLang="en-US" dirty="0"/>
              <a:t>だけでなく、</a:t>
            </a:r>
            <a:r>
              <a:rPr kumimoji="1" lang="ja-JP" altLang="en-US" dirty="0">
                <a:solidFill>
                  <a:srgbClr val="FF0000"/>
                </a:solidFill>
              </a:rPr>
              <a:t>取得する行為</a:t>
            </a:r>
            <a:r>
              <a:rPr kumimoji="1" lang="ja-JP" altLang="en-US" dirty="0"/>
              <a:t>についても、５年以下の拘禁刑、５００万円以下の罰金刑。</a:t>
            </a:r>
            <a:endParaRPr kumimoji="1" lang="en-US" altLang="ja-JP" dirty="0"/>
          </a:p>
          <a:p>
            <a:r>
              <a:rPr kumimoji="1" lang="ja-JP" altLang="en-US" dirty="0"/>
              <a:t>漏えい又は取得行為について</a:t>
            </a:r>
            <a:r>
              <a:rPr kumimoji="1" lang="ja-JP" altLang="en-US" dirty="0">
                <a:solidFill>
                  <a:srgbClr val="FF0000"/>
                </a:solidFill>
              </a:rPr>
              <a:t>共謀・教唆・煽動</a:t>
            </a:r>
            <a:r>
              <a:rPr kumimoji="1" lang="ja-JP" altLang="en-US" dirty="0"/>
              <a:t>した者も処罰対象。</a:t>
            </a:r>
          </a:p>
          <a:p>
            <a:r>
              <a:rPr kumimoji="1" lang="ja-JP" altLang="en-US" dirty="0"/>
              <a:t>冤罪の温床になる危険がある。</a:t>
            </a:r>
            <a:endParaRPr kumimoji="1" lang="en-US" altLang="ja-JP" dirty="0"/>
          </a:p>
          <a:p>
            <a:endParaRPr lang="en-US" altLang="ja-JP" dirty="0"/>
          </a:p>
          <a:p>
            <a:r>
              <a:rPr kumimoji="1" lang="ja-JP" altLang="en-US" dirty="0"/>
              <a:t>ジャーナリストや市民が情報を取得しようとした場合に、それが実は</a:t>
            </a:r>
            <a:r>
              <a:rPr kumimoji="1" lang="ja-JP" altLang="en-US" dirty="0">
                <a:solidFill>
                  <a:srgbClr val="404040"/>
                </a:solidFill>
              </a:rPr>
              <a:t>重要経済安保情報ということも。</a:t>
            </a:r>
            <a:r>
              <a:rPr kumimoji="1" lang="ja-JP" altLang="en-US" dirty="0"/>
              <a:t>判断困難。</a:t>
            </a:r>
          </a:p>
          <a:p>
            <a:r>
              <a:rPr kumimoji="1" lang="ja-JP" altLang="en-US" dirty="0"/>
              <a:t>市民活動の萎縮につながってしまうおそれ。</a:t>
            </a:r>
          </a:p>
          <a:p>
            <a:endParaRPr kumimoji="1" lang="ja-JP" altLang="en-US" dirty="0"/>
          </a:p>
        </p:txBody>
      </p:sp>
      <p:sp>
        <p:nvSpPr>
          <p:cNvPr id="4" name="スライド番号プレースホルダー 3">
            <a:extLst>
              <a:ext uri="{FF2B5EF4-FFF2-40B4-BE49-F238E27FC236}">
                <a16:creationId xmlns:a16="http://schemas.microsoft.com/office/drawing/2014/main" id="{961E4370-C37E-FCAF-388F-2360BDC3B269}"/>
              </a:ext>
            </a:extLst>
          </p:cNvPr>
          <p:cNvSpPr>
            <a:spLocks noGrp="1"/>
          </p:cNvSpPr>
          <p:nvPr>
            <p:ph type="sldNum" sz="quarter" idx="12"/>
          </p:nvPr>
        </p:nvSpPr>
        <p:spPr/>
        <p:txBody>
          <a:bodyPr/>
          <a:lstStyle/>
          <a:p>
            <a:fld id="{09B9841C-DB28-415D-BD98-1D865182E815}" type="slidenum">
              <a:rPr lang="ja-JP" altLang="en-US" smtClean="0"/>
              <a:pPr/>
              <a:t>12</a:t>
            </a:fld>
            <a:endParaRPr lang="ja-JP" altLang="en-US" dirty="0"/>
          </a:p>
        </p:txBody>
      </p:sp>
    </p:spTree>
    <p:extLst>
      <p:ext uri="{BB962C8B-B14F-4D97-AF65-F5344CB8AC3E}">
        <p14:creationId xmlns:p14="http://schemas.microsoft.com/office/powerpoint/2010/main" val="5804150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C95FF6-5289-9BA4-B98D-D9CDE01FF497}"/>
              </a:ext>
            </a:extLst>
          </p:cNvPr>
          <p:cNvSpPr>
            <a:spLocks noGrp="1"/>
          </p:cNvSpPr>
          <p:nvPr>
            <p:ph type="title"/>
          </p:nvPr>
        </p:nvSpPr>
        <p:spPr/>
        <p:txBody>
          <a:bodyPr>
            <a:normAutofit fontScale="90000"/>
          </a:bodyPr>
          <a:lstStyle/>
          <a:p>
            <a:r>
              <a:rPr kumimoji="1" lang="ja-JP" altLang="en-US" dirty="0"/>
              <a:t>大川原化工機事件</a:t>
            </a:r>
            <a:br>
              <a:rPr kumimoji="1" lang="en-US" altLang="ja-JP" dirty="0"/>
            </a:br>
            <a:r>
              <a:rPr kumimoji="1" lang="ja-JP" altLang="en-US" dirty="0"/>
              <a:t>経済安保の名の下に起きた悲惨な冤罪事件</a:t>
            </a:r>
          </a:p>
        </p:txBody>
      </p:sp>
      <p:sp>
        <p:nvSpPr>
          <p:cNvPr id="3" name="コンテンツ プレースホルダー 2">
            <a:extLst>
              <a:ext uri="{FF2B5EF4-FFF2-40B4-BE49-F238E27FC236}">
                <a16:creationId xmlns:a16="http://schemas.microsoft.com/office/drawing/2014/main" id="{992EE339-4044-5AB8-6416-F37EFFED662A}"/>
              </a:ext>
            </a:extLst>
          </p:cNvPr>
          <p:cNvSpPr>
            <a:spLocks noGrp="1"/>
          </p:cNvSpPr>
          <p:nvPr>
            <p:ph idx="1"/>
          </p:nvPr>
        </p:nvSpPr>
        <p:spPr>
          <a:xfrm>
            <a:off x="677335" y="2060848"/>
            <a:ext cx="8596668" cy="3980515"/>
          </a:xfrm>
        </p:spPr>
        <p:txBody>
          <a:bodyPr>
            <a:normAutofit/>
          </a:bodyPr>
          <a:lstStyle/>
          <a:p>
            <a:r>
              <a:rPr kumimoji="1" lang="ja-JP" altLang="en-US" dirty="0"/>
              <a:t>大川原化工機事件では、</a:t>
            </a:r>
            <a:r>
              <a:rPr kumimoji="1" lang="ja-JP" altLang="en-US" dirty="0">
                <a:solidFill>
                  <a:srgbClr val="404040"/>
                </a:solidFill>
              </a:rPr>
              <a:t>生物兵器の製造に転用可能な「噴霧乾燥器」を必要な許可を得ずに輸出</a:t>
            </a:r>
            <a:r>
              <a:rPr kumimoji="1" lang="ja-JP" altLang="en-US" dirty="0"/>
              <a:t>したとして、外国為替及び外国貿易法違反の容疑で会社の代表者らが逮捕・勾留され、検察官による公訴提起が行われた。</a:t>
            </a:r>
          </a:p>
          <a:p>
            <a:r>
              <a:rPr kumimoji="1" lang="ja-JP" altLang="en-US" dirty="0"/>
              <a:t>しかし、第１回公判の直前であった２０２１年７月に検察官が</a:t>
            </a:r>
            <a:r>
              <a:rPr kumimoji="1" lang="ja-JP" altLang="en-US" dirty="0">
                <a:solidFill>
                  <a:srgbClr val="FF0000"/>
                </a:solidFill>
              </a:rPr>
              <a:t>公訴取消</a:t>
            </a:r>
            <a:r>
              <a:rPr kumimoji="1" lang="ja-JP" altLang="en-US" dirty="0"/>
              <a:t>をした。</a:t>
            </a:r>
          </a:p>
          <a:p>
            <a:r>
              <a:rPr kumimoji="1" lang="ja-JP" altLang="en-US" dirty="0"/>
              <a:t>会社や代表取締役らは、国と東京都を相手取って国家賠償請求訴訟を提起し、地裁で原告勝訴。</a:t>
            </a:r>
          </a:p>
        </p:txBody>
      </p:sp>
      <p:sp>
        <p:nvSpPr>
          <p:cNvPr id="4" name="スライド番号プレースホルダー 3">
            <a:extLst>
              <a:ext uri="{FF2B5EF4-FFF2-40B4-BE49-F238E27FC236}">
                <a16:creationId xmlns:a16="http://schemas.microsoft.com/office/drawing/2014/main" id="{4D54BE11-E768-65CF-6D1C-419F8316CBDF}"/>
              </a:ext>
            </a:extLst>
          </p:cNvPr>
          <p:cNvSpPr>
            <a:spLocks noGrp="1"/>
          </p:cNvSpPr>
          <p:nvPr>
            <p:ph type="sldNum" sz="quarter" idx="12"/>
          </p:nvPr>
        </p:nvSpPr>
        <p:spPr/>
        <p:txBody>
          <a:bodyPr/>
          <a:lstStyle/>
          <a:p>
            <a:fld id="{09B9841C-DB28-415D-BD98-1D865182E815}" type="slidenum">
              <a:rPr lang="ja-JP" altLang="en-US" smtClean="0"/>
              <a:pPr/>
              <a:t>13</a:t>
            </a:fld>
            <a:endParaRPr lang="ja-JP" altLang="en-US" dirty="0"/>
          </a:p>
        </p:txBody>
      </p:sp>
    </p:spTree>
    <p:extLst>
      <p:ext uri="{BB962C8B-B14F-4D97-AF65-F5344CB8AC3E}">
        <p14:creationId xmlns:p14="http://schemas.microsoft.com/office/powerpoint/2010/main" val="3636608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5" y="609600"/>
            <a:ext cx="8596668" cy="875184"/>
          </a:xfrm>
        </p:spPr>
        <p:txBody>
          <a:bodyPr/>
          <a:lstStyle/>
          <a:p>
            <a:r>
              <a:rPr kumimoji="1" lang="ja-JP" altLang="en-US" dirty="0"/>
              <a:t>２０２１年版の警察白書</a:t>
            </a:r>
          </a:p>
        </p:txBody>
      </p:sp>
      <p:pic>
        <p:nvPicPr>
          <p:cNvPr id="5" name="コンテンツ プレースホルダー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83432" y="1098534"/>
            <a:ext cx="7200800" cy="5674230"/>
          </a:xfrm>
        </p:spPr>
      </p:pic>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pPr/>
              <a:t>14</a:t>
            </a:fld>
            <a:endParaRPr lang="ja-JP" altLang="en-US" dirty="0"/>
          </a:p>
        </p:txBody>
      </p:sp>
      <p:sp>
        <p:nvSpPr>
          <p:cNvPr id="6" name="テキスト ボックス 5"/>
          <p:cNvSpPr txBox="1"/>
          <p:nvPr/>
        </p:nvSpPr>
        <p:spPr>
          <a:xfrm>
            <a:off x="7968208" y="4869160"/>
            <a:ext cx="2081870" cy="923330"/>
          </a:xfrm>
          <a:prstGeom prst="rect">
            <a:avLst/>
          </a:prstGeom>
          <a:noFill/>
        </p:spPr>
        <p:txBody>
          <a:bodyPr wrap="square" rtlCol="0">
            <a:spAutoFit/>
          </a:bodyPr>
          <a:lstStyle/>
          <a:p>
            <a:r>
              <a:rPr kumimoji="1" lang="en-US" altLang="ja-JP" dirty="0"/>
              <a:t>2023</a:t>
            </a:r>
            <a:r>
              <a:rPr kumimoji="1" lang="ja-JP" altLang="en-US" dirty="0"/>
              <a:t>年</a:t>
            </a:r>
            <a:r>
              <a:rPr kumimoji="1" lang="en-US" altLang="ja-JP" dirty="0"/>
              <a:t>7</a:t>
            </a:r>
            <a:r>
              <a:rPr kumimoji="1" lang="ja-JP" altLang="en-US" dirty="0"/>
              <a:t>月</a:t>
            </a:r>
            <a:r>
              <a:rPr kumimoji="1" lang="en-US" altLang="ja-JP" dirty="0"/>
              <a:t>8</a:t>
            </a:r>
            <a:r>
              <a:rPr kumimoji="1" lang="ja-JP" altLang="en-US" dirty="0"/>
              <a:t>日付け東京新聞ネット版から引用</a:t>
            </a:r>
          </a:p>
        </p:txBody>
      </p:sp>
    </p:spTree>
    <p:extLst>
      <p:ext uri="{BB962C8B-B14F-4D97-AF65-F5344CB8AC3E}">
        <p14:creationId xmlns:p14="http://schemas.microsoft.com/office/powerpoint/2010/main" val="2062019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警察白書では</a:t>
            </a:r>
            <a:br>
              <a:rPr kumimoji="1" lang="en-US" altLang="ja-JP" dirty="0"/>
            </a:br>
            <a:r>
              <a:rPr kumimoji="1" lang="ja-JP" altLang="en-US" dirty="0"/>
              <a:t>どのように取り扱われていたか</a:t>
            </a:r>
          </a:p>
        </p:txBody>
      </p:sp>
      <p:sp>
        <p:nvSpPr>
          <p:cNvPr id="3" name="コンテンツ プレースホルダー 2"/>
          <p:cNvSpPr>
            <a:spLocks noGrp="1"/>
          </p:cNvSpPr>
          <p:nvPr>
            <p:ph idx="1"/>
          </p:nvPr>
        </p:nvSpPr>
        <p:spPr>
          <a:xfrm>
            <a:off x="677335" y="2160590"/>
            <a:ext cx="9235089" cy="3880773"/>
          </a:xfrm>
        </p:spPr>
        <p:txBody>
          <a:bodyPr>
            <a:normAutofit/>
          </a:bodyPr>
          <a:lstStyle/>
          <a:p>
            <a:r>
              <a:rPr kumimoji="1" lang="ja-JP" altLang="en-US" dirty="0"/>
              <a:t>「第５章　公安の維持と災害対策」</a:t>
            </a:r>
            <a:endParaRPr kumimoji="1" lang="en-US" altLang="ja-JP" dirty="0"/>
          </a:p>
          <a:p>
            <a:r>
              <a:rPr kumimoji="1" lang="ja-JP" altLang="en-US" dirty="0"/>
              <a:t>「第２節　外事情勢と諸対策」</a:t>
            </a:r>
            <a:endParaRPr kumimoji="1" lang="en-US" altLang="ja-JP" dirty="0"/>
          </a:p>
          <a:p>
            <a:r>
              <a:rPr kumimoji="1" lang="ja-JP" altLang="en-US" dirty="0"/>
              <a:t>「２　経済安全保障等に関する取組」</a:t>
            </a:r>
            <a:endParaRPr kumimoji="1" lang="en-US" altLang="ja-JP" dirty="0"/>
          </a:p>
          <a:p>
            <a:r>
              <a:rPr kumimoji="1" lang="ja-JP" altLang="en-US" dirty="0"/>
              <a:t>「（２）大量破壊兵器関連物資等の不正輸出対策」という項目。</a:t>
            </a:r>
            <a:endParaRPr kumimoji="1" lang="en-US" altLang="ja-JP"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pPr/>
              <a:t>15</a:t>
            </a:fld>
            <a:endParaRPr lang="ja-JP" altLang="en-US" dirty="0"/>
          </a:p>
        </p:txBody>
      </p:sp>
    </p:spTree>
    <p:extLst>
      <p:ext uri="{BB962C8B-B14F-4D97-AF65-F5344CB8AC3E}">
        <p14:creationId xmlns:p14="http://schemas.microsoft.com/office/powerpoint/2010/main" val="1906653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警察白書の記載を振り返る</a:t>
            </a:r>
          </a:p>
        </p:txBody>
      </p:sp>
      <p:sp>
        <p:nvSpPr>
          <p:cNvPr id="3" name="コンテンツ プレースホルダー 2"/>
          <p:cNvSpPr>
            <a:spLocks noGrp="1"/>
          </p:cNvSpPr>
          <p:nvPr>
            <p:ph idx="1"/>
          </p:nvPr>
        </p:nvSpPr>
        <p:spPr>
          <a:xfrm>
            <a:off x="677334" y="1556792"/>
            <a:ext cx="8875049" cy="4484571"/>
          </a:xfrm>
        </p:spPr>
        <p:txBody>
          <a:bodyPr>
            <a:normAutofit fontScale="92500"/>
          </a:bodyPr>
          <a:lstStyle/>
          <a:p>
            <a:r>
              <a:rPr lang="ja-JP" altLang="en-US" dirty="0">
                <a:solidFill>
                  <a:srgbClr val="FF0000"/>
                </a:solidFill>
              </a:rPr>
              <a:t>大量破壊兵器関連物資等の拡散は、わが国のみならず国際社会における安全保障上の重大な脅威となっていることから、警察では、我が国からの大量破壊兵器関連物資等の不正輸出に対する取締りを徹底</a:t>
            </a:r>
            <a:r>
              <a:rPr lang="ja-JP" altLang="en-US" dirty="0"/>
              <a:t>しており、令和２年 </a:t>
            </a:r>
            <a:r>
              <a:rPr lang="en-US" altLang="ja-JP" dirty="0"/>
              <a:t>12 </a:t>
            </a:r>
            <a:r>
              <a:rPr lang="ja-JP" altLang="en-US" dirty="0"/>
              <a:t>月までに、</a:t>
            </a:r>
            <a:r>
              <a:rPr lang="en-US" altLang="ja-JP" dirty="0"/>
              <a:t>37 </a:t>
            </a:r>
            <a:r>
              <a:rPr lang="ja-JP" altLang="en-US" dirty="0"/>
              <a:t>件の大量破壊兵器関連物資等の不正輸出事件を検挙している。</a:t>
            </a:r>
            <a:endParaRPr lang="en-US" altLang="ja-JP" dirty="0"/>
          </a:p>
          <a:p>
            <a:r>
              <a:rPr lang="ja-JP" altLang="en-US" dirty="0"/>
              <a:t>その中には、軍用の化学兵器の製造や核・ミサイルの開発に用いられるおそれがある物資の不正輸出事件等も含まれている。</a:t>
            </a:r>
            <a:endParaRPr lang="en-US" altLang="ja-JP" dirty="0"/>
          </a:p>
          <a:p>
            <a:r>
              <a:rPr lang="ja-JP" altLang="en-US" dirty="0"/>
              <a:t>これらの事件においては、第三国を経由した迂回輸出の実態や摘発逃れを目的とした輸出名義人の偽装等の悪質・巧妙な手口が確認されており、警察では、国内外の関係機関との緊密な連携等を通じて、情報の収集・分析及び違法行為に対する取締りを更に徹底することとしている。</a:t>
            </a:r>
          </a:p>
          <a:p>
            <a:endParaRPr kumimoji="1" lang="ja-JP" altLang="en-US"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pPr/>
              <a:t>16</a:t>
            </a:fld>
            <a:endParaRPr lang="ja-JP" altLang="en-US" dirty="0"/>
          </a:p>
        </p:txBody>
      </p:sp>
    </p:spTree>
    <p:extLst>
      <p:ext uri="{BB962C8B-B14F-4D97-AF65-F5344CB8AC3E}">
        <p14:creationId xmlns:p14="http://schemas.microsoft.com/office/powerpoint/2010/main" val="39386312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警視庁の輝かしい功績として</a:t>
            </a:r>
            <a:br>
              <a:rPr kumimoji="1" lang="en-US" altLang="ja-JP" dirty="0"/>
            </a:br>
            <a:r>
              <a:rPr kumimoji="1" lang="ja-JP" altLang="en-US" dirty="0"/>
              <a:t>位置づけられていた</a:t>
            </a:r>
          </a:p>
        </p:txBody>
      </p:sp>
      <p:sp>
        <p:nvSpPr>
          <p:cNvPr id="3" name="コンテンツ プレースホルダー 2"/>
          <p:cNvSpPr>
            <a:spLocks noGrp="1"/>
          </p:cNvSpPr>
          <p:nvPr>
            <p:ph idx="1"/>
          </p:nvPr>
        </p:nvSpPr>
        <p:spPr>
          <a:xfrm>
            <a:off x="677335" y="1772816"/>
            <a:ext cx="8596668" cy="4268547"/>
          </a:xfrm>
        </p:spPr>
        <p:txBody>
          <a:bodyPr/>
          <a:lstStyle/>
          <a:p>
            <a:r>
              <a:rPr kumimoji="1" lang="ja-JP" altLang="en-US" dirty="0"/>
              <a:t>この「（２）大量破壊兵器関連物資等の不正輸出対策」の</a:t>
            </a:r>
            <a:r>
              <a:rPr kumimoji="1" lang="en-US" altLang="ja-JP" dirty="0"/>
              <a:t>CASE</a:t>
            </a:r>
            <a:r>
              <a:rPr kumimoji="1" lang="ja-JP" altLang="en-US" dirty="0"/>
              <a:t>という扱い</a:t>
            </a:r>
            <a:endParaRPr kumimoji="1" lang="en-US" altLang="ja-JP" dirty="0"/>
          </a:p>
          <a:p>
            <a:r>
              <a:rPr kumimoji="1" lang="ja-JP" altLang="en-US" dirty="0"/>
              <a:t>「精密機械製造会社役員の男（７１）らは、平成２８年６月、経済産業大臣の許可を受けないで、軍用の細菌製剤の開発等に使用されるおそれのある噴霧乾燥器を中国に輸出した。令和２年３月、同会社役員らを外為法違反（無許可輸出）で逮捕した（警視庁）。」</a:t>
            </a:r>
            <a:endParaRPr kumimoji="1" lang="en-US" altLang="ja-JP" dirty="0"/>
          </a:p>
          <a:p>
            <a:endParaRPr lang="en-US" altLang="ja-JP" dirty="0"/>
          </a:p>
          <a:p>
            <a:r>
              <a:rPr kumimoji="1" lang="ja-JP" altLang="en-US" dirty="0"/>
              <a:t>本件について事件捜査担当者は、</a:t>
            </a:r>
            <a:r>
              <a:rPr kumimoji="1" lang="ja-JP" altLang="en-US" dirty="0">
                <a:solidFill>
                  <a:srgbClr val="FF0000"/>
                </a:solidFill>
              </a:rPr>
              <a:t>警察庁長官賞、警視総監賞、公安部長賞</a:t>
            </a:r>
            <a:r>
              <a:rPr kumimoji="1" lang="ja-JP" altLang="en-US" dirty="0"/>
              <a:t>を取っていたという（その後、返納）。</a:t>
            </a:r>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pPr/>
              <a:t>17</a:t>
            </a:fld>
            <a:endParaRPr lang="ja-JP" altLang="en-US" dirty="0"/>
          </a:p>
        </p:txBody>
      </p:sp>
    </p:spTree>
    <p:extLst>
      <p:ext uri="{BB962C8B-B14F-4D97-AF65-F5344CB8AC3E}">
        <p14:creationId xmlns:p14="http://schemas.microsoft.com/office/powerpoint/2010/main" val="25848932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33B4B0-5C26-C058-E67E-9F34CE3AD8F5}"/>
              </a:ext>
            </a:extLst>
          </p:cNvPr>
          <p:cNvSpPr>
            <a:spLocks noGrp="1"/>
          </p:cNvSpPr>
          <p:nvPr>
            <p:ph type="title"/>
          </p:nvPr>
        </p:nvSpPr>
        <p:spPr/>
        <p:txBody>
          <a:bodyPr/>
          <a:lstStyle/>
          <a:p>
            <a:r>
              <a:rPr kumimoji="1" lang="ja-JP" altLang="en-US" dirty="0"/>
              <a:t>長期勾留の中で相談役の</a:t>
            </a:r>
            <a:r>
              <a:rPr kumimoji="1" lang="en-US" altLang="ja-JP" dirty="0"/>
              <a:t>A</a:t>
            </a:r>
            <a:r>
              <a:rPr kumimoji="1" lang="ja-JP" altLang="en-US" dirty="0"/>
              <a:t>氏は死亡</a:t>
            </a:r>
          </a:p>
        </p:txBody>
      </p:sp>
      <p:sp>
        <p:nvSpPr>
          <p:cNvPr id="3" name="コンテンツ プレースホルダー 2">
            <a:extLst>
              <a:ext uri="{FF2B5EF4-FFF2-40B4-BE49-F238E27FC236}">
                <a16:creationId xmlns:a16="http://schemas.microsoft.com/office/drawing/2014/main" id="{E2E7036D-9812-BE81-E8C1-3DC9C1969FB4}"/>
              </a:ext>
            </a:extLst>
          </p:cNvPr>
          <p:cNvSpPr>
            <a:spLocks noGrp="1"/>
          </p:cNvSpPr>
          <p:nvPr>
            <p:ph idx="1"/>
          </p:nvPr>
        </p:nvSpPr>
        <p:spPr>
          <a:xfrm>
            <a:off x="677335" y="1844824"/>
            <a:ext cx="8596668" cy="4196539"/>
          </a:xfrm>
        </p:spPr>
        <p:txBody>
          <a:bodyPr/>
          <a:lstStyle/>
          <a:p>
            <a:r>
              <a:rPr kumimoji="1" lang="ja-JP" altLang="en-US" dirty="0"/>
              <a:t>この件では何度も保釈請求が却下されて長期勾留に。</a:t>
            </a:r>
            <a:endParaRPr kumimoji="1" lang="en-US" altLang="ja-JP" dirty="0"/>
          </a:p>
          <a:p>
            <a:r>
              <a:rPr kumimoji="1" lang="ja-JP" altLang="en-US" dirty="0"/>
              <a:t>長期勾留の中で相談役の</a:t>
            </a:r>
            <a:r>
              <a:rPr kumimoji="1" lang="en-US" altLang="ja-JP" dirty="0"/>
              <a:t>A</a:t>
            </a:r>
            <a:r>
              <a:rPr kumimoji="1" lang="ja-JP" altLang="en-US" dirty="0"/>
              <a:t>氏が胃がんで死亡した。</a:t>
            </a:r>
            <a:endParaRPr kumimoji="1" lang="en-US" altLang="ja-JP" dirty="0"/>
          </a:p>
          <a:p>
            <a:endParaRPr kumimoji="1" lang="ja-JP" altLang="en-US" dirty="0"/>
          </a:p>
        </p:txBody>
      </p:sp>
      <p:sp>
        <p:nvSpPr>
          <p:cNvPr id="4" name="スライド番号プレースホルダー 3">
            <a:extLst>
              <a:ext uri="{FF2B5EF4-FFF2-40B4-BE49-F238E27FC236}">
                <a16:creationId xmlns:a16="http://schemas.microsoft.com/office/drawing/2014/main" id="{E1B7B117-9252-D5C2-2E29-F96194A5188D}"/>
              </a:ext>
            </a:extLst>
          </p:cNvPr>
          <p:cNvSpPr>
            <a:spLocks noGrp="1"/>
          </p:cNvSpPr>
          <p:nvPr>
            <p:ph type="sldNum" sz="quarter" idx="12"/>
          </p:nvPr>
        </p:nvSpPr>
        <p:spPr/>
        <p:txBody>
          <a:bodyPr/>
          <a:lstStyle/>
          <a:p>
            <a:fld id="{09B9841C-DB28-415D-BD98-1D865182E815}" type="slidenum">
              <a:rPr lang="ja-JP" altLang="en-US" smtClean="0"/>
              <a:pPr/>
              <a:t>18</a:t>
            </a:fld>
            <a:endParaRPr lang="ja-JP" altLang="en-US" dirty="0"/>
          </a:p>
        </p:txBody>
      </p:sp>
      <p:pic>
        <p:nvPicPr>
          <p:cNvPr id="5" name="図 4">
            <a:extLst>
              <a:ext uri="{FF2B5EF4-FFF2-40B4-BE49-F238E27FC236}">
                <a16:creationId xmlns:a16="http://schemas.microsoft.com/office/drawing/2014/main" id="{48182D06-22C3-12D4-C91A-68054F6151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9468" y="3068960"/>
            <a:ext cx="2791197" cy="2239160"/>
          </a:xfrm>
          <a:prstGeom prst="rect">
            <a:avLst/>
          </a:prstGeom>
        </p:spPr>
      </p:pic>
    </p:spTree>
    <p:extLst>
      <p:ext uri="{BB962C8B-B14F-4D97-AF65-F5344CB8AC3E}">
        <p14:creationId xmlns:p14="http://schemas.microsoft.com/office/powerpoint/2010/main" val="4964533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007BAE-8D89-DDA6-0727-CB0E164CA259}"/>
              </a:ext>
            </a:extLst>
          </p:cNvPr>
          <p:cNvSpPr>
            <a:spLocks noGrp="1"/>
          </p:cNvSpPr>
          <p:nvPr>
            <p:ph type="title"/>
          </p:nvPr>
        </p:nvSpPr>
        <p:spPr/>
        <p:txBody>
          <a:bodyPr/>
          <a:lstStyle/>
          <a:p>
            <a:r>
              <a:rPr kumimoji="1" lang="ja-JP" altLang="en-US" dirty="0"/>
              <a:t>現職警察官が「捏造」と証言</a:t>
            </a:r>
          </a:p>
        </p:txBody>
      </p:sp>
      <p:sp>
        <p:nvSpPr>
          <p:cNvPr id="3" name="コンテンツ プレースホルダー 2">
            <a:extLst>
              <a:ext uri="{FF2B5EF4-FFF2-40B4-BE49-F238E27FC236}">
                <a16:creationId xmlns:a16="http://schemas.microsoft.com/office/drawing/2014/main" id="{6EBC4F1C-131D-7361-934D-A12867BBD0B6}"/>
              </a:ext>
            </a:extLst>
          </p:cNvPr>
          <p:cNvSpPr>
            <a:spLocks noGrp="1"/>
          </p:cNvSpPr>
          <p:nvPr>
            <p:ph idx="1"/>
          </p:nvPr>
        </p:nvSpPr>
        <p:spPr>
          <a:xfrm>
            <a:off x="677335" y="1484783"/>
            <a:ext cx="8596668" cy="4921713"/>
          </a:xfrm>
        </p:spPr>
        <p:txBody>
          <a:bodyPr>
            <a:normAutofit/>
          </a:bodyPr>
          <a:lstStyle/>
          <a:p>
            <a:r>
              <a:rPr lang="ja-JP" altLang="en-US" dirty="0"/>
              <a:t>本件について国家賠償請求訴訟</a:t>
            </a:r>
            <a:r>
              <a:rPr kumimoji="1" lang="ja-JP" altLang="en-US" dirty="0"/>
              <a:t>の証人尋問で、驚くべき証言がなされた。</a:t>
            </a:r>
            <a:endParaRPr kumimoji="1" lang="en-US" altLang="ja-JP" dirty="0"/>
          </a:p>
          <a:p>
            <a:r>
              <a:rPr kumimoji="1" lang="ja-JP" altLang="en-US" dirty="0"/>
              <a:t>捜査を担当した警視庁公安部の現職の警部補が、本年６月の証人尋問において、原告側の代理人弁護士から「（事件を）でっち上げたと言われても仕方ないのでは。」と問われて、</a:t>
            </a:r>
            <a:r>
              <a:rPr kumimoji="1" lang="ja-JP" altLang="en-US" dirty="0">
                <a:solidFill>
                  <a:srgbClr val="FF0000"/>
                </a:solidFill>
              </a:rPr>
              <a:t>「捏造ですね。」と証言</a:t>
            </a:r>
            <a:r>
              <a:rPr kumimoji="1" lang="ja-JP" altLang="en-US" dirty="0"/>
              <a:t>。</a:t>
            </a:r>
            <a:endParaRPr kumimoji="1" lang="en-US" altLang="ja-JP" dirty="0"/>
          </a:p>
          <a:p>
            <a:r>
              <a:rPr kumimoji="1" lang="ja-JP" altLang="en-US" dirty="0"/>
              <a:t>逮捕に踏み切った背景について、警部補は「捜査員の個人的な欲でそうなった。」とも証言。</a:t>
            </a:r>
            <a:endParaRPr kumimoji="1" lang="en-US" altLang="ja-JP" dirty="0"/>
          </a:p>
          <a:p>
            <a:r>
              <a:rPr kumimoji="1" lang="ja-JP" altLang="en-US" dirty="0"/>
              <a:t>また、輸出規制を所管する</a:t>
            </a:r>
            <a:r>
              <a:rPr kumimoji="1" lang="ja-JP" altLang="en-US" dirty="0">
                <a:solidFill>
                  <a:srgbClr val="FF0000"/>
                </a:solidFill>
              </a:rPr>
              <a:t>経産省の元担当者が、証人尋問において、同社の機器が規制対象外である可能性を警視庁に「何度も伝えた。」と証言</a:t>
            </a:r>
            <a:r>
              <a:rPr kumimoji="1" lang="ja-JP" altLang="en-US" dirty="0"/>
              <a:t>したことも報道されている。</a:t>
            </a:r>
          </a:p>
          <a:p>
            <a:endParaRPr kumimoji="1" lang="ja-JP" altLang="en-US" dirty="0"/>
          </a:p>
        </p:txBody>
      </p:sp>
      <p:sp>
        <p:nvSpPr>
          <p:cNvPr id="4" name="スライド番号プレースホルダー 3">
            <a:extLst>
              <a:ext uri="{FF2B5EF4-FFF2-40B4-BE49-F238E27FC236}">
                <a16:creationId xmlns:a16="http://schemas.microsoft.com/office/drawing/2014/main" id="{8F529A32-5ABB-C777-8E45-E04408F2F7EB}"/>
              </a:ext>
            </a:extLst>
          </p:cNvPr>
          <p:cNvSpPr>
            <a:spLocks noGrp="1"/>
          </p:cNvSpPr>
          <p:nvPr>
            <p:ph type="sldNum" sz="quarter" idx="12"/>
          </p:nvPr>
        </p:nvSpPr>
        <p:spPr/>
        <p:txBody>
          <a:bodyPr/>
          <a:lstStyle/>
          <a:p>
            <a:fld id="{09B9841C-DB28-415D-BD98-1D865182E815}" type="slidenum">
              <a:rPr lang="ja-JP" altLang="en-US" smtClean="0"/>
              <a:pPr/>
              <a:t>19</a:t>
            </a:fld>
            <a:endParaRPr lang="ja-JP" altLang="en-US" dirty="0"/>
          </a:p>
        </p:txBody>
      </p:sp>
    </p:spTree>
    <p:extLst>
      <p:ext uri="{BB962C8B-B14F-4D97-AF65-F5344CB8AC3E}">
        <p14:creationId xmlns:p14="http://schemas.microsoft.com/office/powerpoint/2010/main" val="3359772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DFE3CF-D5F8-3B9B-7294-0D7576DBAD40}"/>
              </a:ext>
            </a:extLst>
          </p:cNvPr>
          <p:cNvSpPr>
            <a:spLocks noGrp="1"/>
          </p:cNvSpPr>
          <p:nvPr>
            <p:ph type="title"/>
          </p:nvPr>
        </p:nvSpPr>
        <p:spPr>
          <a:xfrm>
            <a:off x="677335" y="451503"/>
            <a:ext cx="8596668" cy="1320800"/>
          </a:xfrm>
        </p:spPr>
        <p:txBody>
          <a:bodyPr>
            <a:normAutofit/>
          </a:bodyPr>
          <a:lstStyle/>
          <a:p>
            <a:r>
              <a:rPr lang="ja-JP" altLang="en-US" dirty="0"/>
              <a:t>岸田政権が今</a:t>
            </a:r>
            <a:r>
              <a:rPr kumimoji="1" lang="ja-JP" altLang="en-US" dirty="0"/>
              <a:t>国会に法案を</a:t>
            </a:r>
            <a:r>
              <a:rPr lang="ja-JP" altLang="en-US" dirty="0"/>
              <a:t>提出</a:t>
            </a:r>
            <a:endParaRPr kumimoji="1" lang="ja-JP" altLang="en-US" dirty="0"/>
          </a:p>
        </p:txBody>
      </p:sp>
      <p:sp>
        <p:nvSpPr>
          <p:cNvPr id="3" name="コンテンツ プレースホルダー 2">
            <a:extLst>
              <a:ext uri="{FF2B5EF4-FFF2-40B4-BE49-F238E27FC236}">
                <a16:creationId xmlns:a16="http://schemas.microsoft.com/office/drawing/2014/main" id="{E3A5A38A-B7DE-A8D6-8E29-32ABD0147F7D}"/>
              </a:ext>
            </a:extLst>
          </p:cNvPr>
          <p:cNvSpPr>
            <a:spLocks noGrp="1"/>
          </p:cNvSpPr>
          <p:nvPr>
            <p:ph idx="1"/>
          </p:nvPr>
        </p:nvSpPr>
        <p:spPr>
          <a:xfrm>
            <a:off x="677334" y="1772302"/>
            <a:ext cx="8596669" cy="4825049"/>
          </a:xfrm>
        </p:spPr>
        <p:txBody>
          <a:bodyPr>
            <a:normAutofit/>
          </a:bodyPr>
          <a:lstStyle/>
          <a:p>
            <a:r>
              <a:rPr lang="ja-JP" altLang="en-US" dirty="0"/>
              <a:t>岸田政権は、今国会に</a:t>
            </a:r>
            <a:r>
              <a:rPr lang="ja-JP" altLang="en-US" dirty="0">
                <a:solidFill>
                  <a:srgbClr val="FF0000"/>
                </a:solidFill>
              </a:rPr>
              <a:t>「重要経済安保情報の保護及び活用法案」</a:t>
            </a:r>
            <a:r>
              <a:rPr lang="ja-JP" altLang="en-US" dirty="0"/>
              <a:t>を提出した。</a:t>
            </a:r>
            <a:endParaRPr lang="en-US" altLang="ja-JP" dirty="0"/>
          </a:p>
          <a:p>
            <a:r>
              <a:rPr lang="ja-JP" altLang="en-US" dirty="0"/>
              <a:t>３月１９日の衆院本会議で審議入りした。</a:t>
            </a:r>
            <a:endParaRPr lang="en-US" altLang="ja-JP" dirty="0"/>
          </a:p>
          <a:p>
            <a:endParaRPr kumimoji="1" lang="en-US" altLang="ja-JP" dirty="0"/>
          </a:p>
          <a:p>
            <a:r>
              <a:rPr lang="ja-JP" altLang="en-US" dirty="0"/>
              <a:t>この法案の本質は、</a:t>
            </a:r>
            <a:r>
              <a:rPr lang="ja-JP" altLang="en-US" dirty="0">
                <a:solidFill>
                  <a:srgbClr val="FF0000"/>
                </a:solidFill>
              </a:rPr>
              <a:t>「経済安保版・秘密保護法案」</a:t>
            </a:r>
            <a:endParaRPr kumimoji="1" lang="en-US" altLang="ja-JP" dirty="0">
              <a:solidFill>
                <a:srgbClr val="FF0000"/>
              </a:solidFill>
            </a:endParaRPr>
          </a:p>
          <a:p>
            <a:endParaRPr kumimoji="1" lang="ja-JP" altLang="en-US" dirty="0"/>
          </a:p>
        </p:txBody>
      </p:sp>
      <p:sp>
        <p:nvSpPr>
          <p:cNvPr id="4" name="スライド番号プレースホルダー 3">
            <a:extLst>
              <a:ext uri="{FF2B5EF4-FFF2-40B4-BE49-F238E27FC236}">
                <a16:creationId xmlns:a16="http://schemas.microsoft.com/office/drawing/2014/main" id="{1DB383A4-E6A1-2C91-F065-B5D19DD53D80}"/>
              </a:ext>
            </a:extLst>
          </p:cNvPr>
          <p:cNvSpPr>
            <a:spLocks noGrp="1"/>
          </p:cNvSpPr>
          <p:nvPr>
            <p:ph type="sldNum" sz="quarter" idx="12"/>
          </p:nvPr>
        </p:nvSpPr>
        <p:spPr/>
        <p:txBody>
          <a:bodyPr/>
          <a:lstStyle/>
          <a:p>
            <a:fld id="{09B9841C-DB28-415D-BD98-1D865182E815}" type="slidenum">
              <a:rPr lang="ja-JP" altLang="en-US" smtClean="0"/>
              <a:pPr/>
              <a:t>2</a:t>
            </a:fld>
            <a:endParaRPr lang="ja-JP" altLang="en-US" dirty="0"/>
          </a:p>
        </p:txBody>
      </p:sp>
    </p:spTree>
    <p:extLst>
      <p:ext uri="{BB962C8B-B14F-4D97-AF65-F5344CB8AC3E}">
        <p14:creationId xmlns:p14="http://schemas.microsoft.com/office/powerpoint/2010/main" val="39740954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B37CDD-BB78-F3A1-46E6-64850C6E6C45}"/>
              </a:ext>
            </a:extLst>
          </p:cNvPr>
          <p:cNvSpPr>
            <a:spLocks noGrp="1"/>
          </p:cNvSpPr>
          <p:nvPr>
            <p:ph type="title"/>
          </p:nvPr>
        </p:nvSpPr>
        <p:spPr/>
        <p:txBody>
          <a:bodyPr/>
          <a:lstStyle/>
          <a:p>
            <a:r>
              <a:rPr kumimoji="1" lang="ja-JP" altLang="en-US" dirty="0"/>
              <a:t>経済安保の名の下に</a:t>
            </a:r>
            <a:br>
              <a:rPr kumimoji="1" lang="en-US" altLang="ja-JP" dirty="0"/>
            </a:br>
            <a:r>
              <a:rPr kumimoji="1" lang="ja-JP" altLang="en-US" dirty="0"/>
              <a:t>ここまで深刻な冤罪が生み出された</a:t>
            </a:r>
          </a:p>
        </p:txBody>
      </p:sp>
      <p:sp>
        <p:nvSpPr>
          <p:cNvPr id="3" name="コンテンツ プレースホルダー 2">
            <a:extLst>
              <a:ext uri="{FF2B5EF4-FFF2-40B4-BE49-F238E27FC236}">
                <a16:creationId xmlns:a16="http://schemas.microsoft.com/office/drawing/2014/main" id="{A0ECE87E-8B14-6C4C-F9C4-FD8A3B5A9AC9}"/>
              </a:ext>
            </a:extLst>
          </p:cNvPr>
          <p:cNvSpPr>
            <a:spLocks noGrp="1"/>
          </p:cNvSpPr>
          <p:nvPr>
            <p:ph idx="1"/>
          </p:nvPr>
        </p:nvSpPr>
        <p:spPr>
          <a:xfrm>
            <a:off x="677335" y="1930400"/>
            <a:ext cx="8596668" cy="4110963"/>
          </a:xfrm>
        </p:spPr>
        <p:txBody>
          <a:bodyPr/>
          <a:lstStyle/>
          <a:p>
            <a:r>
              <a:rPr kumimoji="1" lang="ja-JP" altLang="en-US" dirty="0"/>
              <a:t>２０２３年１２月２７日、東京地裁は、警視庁公安部の警察官による逮捕および取調べ、ならびに検察官による勾留請求および公訴提起が違法であると認定し、被告国と東京都に対して約１億６２００万円の支払いを命じる判決を出した。</a:t>
            </a:r>
            <a:endParaRPr kumimoji="1" lang="en-US" altLang="ja-JP" dirty="0"/>
          </a:p>
          <a:p>
            <a:r>
              <a:rPr kumimoji="1" lang="ja-JP" altLang="en-US" dirty="0"/>
              <a:t>現在は東京高裁に係属中。</a:t>
            </a:r>
            <a:endParaRPr kumimoji="1" lang="en-US" altLang="ja-JP" dirty="0"/>
          </a:p>
          <a:p>
            <a:r>
              <a:rPr kumimoji="1" lang="ja-JP" altLang="en-US" dirty="0"/>
              <a:t>経済安全保障の名の下に、ここまで深刻な冤罪が起きたことを忘れてはならない。</a:t>
            </a:r>
          </a:p>
          <a:p>
            <a:endParaRPr kumimoji="1" lang="ja-JP" altLang="en-US" dirty="0"/>
          </a:p>
        </p:txBody>
      </p:sp>
      <p:sp>
        <p:nvSpPr>
          <p:cNvPr id="4" name="スライド番号プレースホルダー 3">
            <a:extLst>
              <a:ext uri="{FF2B5EF4-FFF2-40B4-BE49-F238E27FC236}">
                <a16:creationId xmlns:a16="http://schemas.microsoft.com/office/drawing/2014/main" id="{81443AC0-11BC-CF85-685A-86899B7DB768}"/>
              </a:ext>
            </a:extLst>
          </p:cNvPr>
          <p:cNvSpPr>
            <a:spLocks noGrp="1"/>
          </p:cNvSpPr>
          <p:nvPr>
            <p:ph type="sldNum" sz="quarter" idx="12"/>
          </p:nvPr>
        </p:nvSpPr>
        <p:spPr/>
        <p:txBody>
          <a:bodyPr/>
          <a:lstStyle/>
          <a:p>
            <a:fld id="{09B9841C-DB28-415D-BD98-1D865182E815}" type="slidenum">
              <a:rPr lang="ja-JP" altLang="en-US" smtClean="0"/>
              <a:pPr/>
              <a:t>20</a:t>
            </a:fld>
            <a:endParaRPr lang="ja-JP" altLang="en-US" dirty="0"/>
          </a:p>
        </p:txBody>
      </p:sp>
    </p:spTree>
    <p:extLst>
      <p:ext uri="{BB962C8B-B14F-4D97-AF65-F5344CB8AC3E}">
        <p14:creationId xmlns:p14="http://schemas.microsoft.com/office/powerpoint/2010/main" val="23735672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08AA46-7856-5CAB-319E-A00357E89DF4}"/>
              </a:ext>
            </a:extLst>
          </p:cNvPr>
          <p:cNvSpPr>
            <a:spLocks noGrp="1"/>
          </p:cNvSpPr>
          <p:nvPr>
            <p:ph type="title"/>
          </p:nvPr>
        </p:nvSpPr>
        <p:spPr>
          <a:xfrm>
            <a:off x="538144" y="532153"/>
            <a:ext cx="8875049" cy="1320800"/>
          </a:xfrm>
        </p:spPr>
        <p:txBody>
          <a:bodyPr>
            <a:normAutofit/>
          </a:bodyPr>
          <a:lstStyle/>
          <a:p>
            <a:r>
              <a:rPr kumimoji="1" lang="ja-JP" altLang="en-US" sz="3200" dirty="0"/>
              <a:t>法案の問題点④：適性評価によるプライバシー侵害のおそれ</a:t>
            </a:r>
          </a:p>
        </p:txBody>
      </p:sp>
      <p:sp>
        <p:nvSpPr>
          <p:cNvPr id="4" name="スライド番号プレースホルダー 3">
            <a:extLst>
              <a:ext uri="{FF2B5EF4-FFF2-40B4-BE49-F238E27FC236}">
                <a16:creationId xmlns:a16="http://schemas.microsoft.com/office/drawing/2014/main" id="{4E43D8F9-8456-D175-8F66-7389FA43C789}"/>
              </a:ext>
            </a:extLst>
          </p:cNvPr>
          <p:cNvSpPr>
            <a:spLocks noGrp="1"/>
          </p:cNvSpPr>
          <p:nvPr>
            <p:ph type="sldNum" sz="quarter" idx="12"/>
          </p:nvPr>
        </p:nvSpPr>
        <p:spPr/>
        <p:txBody>
          <a:bodyPr/>
          <a:lstStyle/>
          <a:p>
            <a:fld id="{09B9841C-DB28-415D-BD98-1D865182E815}" type="slidenum">
              <a:rPr lang="ja-JP" altLang="en-US" smtClean="0"/>
              <a:pPr/>
              <a:t>21</a:t>
            </a:fld>
            <a:endParaRPr lang="ja-JP" altLang="en-US" dirty="0"/>
          </a:p>
        </p:txBody>
      </p:sp>
      <p:sp>
        <p:nvSpPr>
          <p:cNvPr id="6" name="コンテンツ プレースホルダー 5">
            <a:extLst>
              <a:ext uri="{FF2B5EF4-FFF2-40B4-BE49-F238E27FC236}">
                <a16:creationId xmlns:a16="http://schemas.microsoft.com/office/drawing/2014/main" id="{182F4B8F-A2E7-284A-F71E-6FDEFF615447}"/>
              </a:ext>
            </a:extLst>
          </p:cNvPr>
          <p:cNvSpPr>
            <a:spLocks noGrp="1"/>
          </p:cNvSpPr>
          <p:nvPr>
            <p:ph idx="1"/>
          </p:nvPr>
        </p:nvSpPr>
        <p:spPr>
          <a:xfrm>
            <a:off x="677335" y="1772816"/>
            <a:ext cx="8596668" cy="4268547"/>
          </a:xfrm>
        </p:spPr>
        <p:txBody>
          <a:bodyPr>
            <a:normAutofit/>
          </a:bodyPr>
          <a:lstStyle/>
          <a:p>
            <a:r>
              <a:rPr lang="ja-JP" altLang="en-US" dirty="0"/>
              <a:t>特定秘密保護法の適性評価は主に公務員が対象だったが、法案では広範な民間人が対象となることが想定されている。</a:t>
            </a:r>
            <a:endParaRPr lang="en-US" altLang="ja-JP" dirty="0"/>
          </a:p>
          <a:p>
            <a:r>
              <a:rPr lang="ja-JP" altLang="en-US" dirty="0"/>
              <a:t>元から国家機密を扱うことが想定されている政府機関に就職した場合と異なり、</a:t>
            </a:r>
            <a:r>
              <a:rPr lang="ja-JP" altLang="en-US" dirty="0">
                <a:solidFill>
                  <a:srgbClr val="FF0000"/>
                </a:solidFill>
              </a:rPr>
              <a:t>中小企業も含め、一般の民間企業で働いていた、国家機密と縁のないはずであった人たちが突如、適性評価の対象とされうる</a:t>
            </a:r>
            <a:r>
              <a:rPr lang="ja-JP" altLang="en-US" dirty="0"/>
              <a:t>。</a:t>
            </a:r>
            <a:endParaRPr lang="en-US" altLang="ja-JP" dirty="0"/>
          </a:p>
          <a:p>
            <a:r>
              <a:rPr lang="ja-JP" altLang="en-US" dirty="0"/>
              <a:t>活動歴、信用情報、精神疾患など高度なプライバシー情報まで取得。</a:t>
            </a:r>
          </a:p>
          <a:p>
            <a:endParaRPr lang="ja-JP" altLang="en-US" dirty="0"/>
          </a:p>
        </p:txBody>
      </p:sp>
    </p:spTree>
    <p:extLst>
      <p:ext uri="{BB962C8B-B14F-4D97-AF65-F5344CB8AC3E}">
        <p14:creationId xmlns:p14="http://schemas.microsoft.com/office/powerpoint/2010/main" val="40491562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57305D-CDA3-5141-FC4F-A74DD4A187D8}"/>
              </a:ext>
            </a:extLst>
          </p:cNvPr>
          <p:cNvSpPr>
            <a:spLocks noGrp="1"/>
          </p:cNvSpPr>
          <p:nvPr>
            <p:ph type="title"/>
          </p:nvPr>
        </p:nvSpPr>
        <p:spPr/>
        <p:txBody>
          <a:bodyPr/>
          <a:lstStyle/>
          <a:p>
            <a:r>
              <a:rPr kumimoji="1" lang="ja-JP" altLang="en-US" dirty="0"/>
              <a:t>周辺の人も調べられる</a:t>
            </a:r>
          </a:p>
        </p:txBody>
      </p:sp>
      <p:sp>
        <p:nvSpPr>
          <p:cNvPr id="3" name="コンテンツ プレースホルダー 2">
            <a:extLst>
              <a:ext uri="{FF2B5EF4-FFF2-40B4-BE49-F238E27FC236}">
                <a16:creationId xmlns:a16="http://schemas.microsoft.com/office/drawing/2014/main" id="{D5DD9FBB-602A-B289-8D94-98EC51E9C56B}"/>
              </a:ext>
            </a:extLst>
          </p:cNvPr>
          <p:cNvSpPr>
            <a:spLocks noGrp="1"/>
          </p:cNvSpPr>
          <p:nvPr>
            <p:ph idx="1"/>
          </p:nvPr>
        </p:nvSpPr>
        <p:spPr/>
        <p:txBody>
          <a:bodyPr/>
          <a:lstStyle/>
          <a:p>
            <a:r>
              <a:rPr kumimoji="1" lang="ja-JP" altLang="en-US" dirty="0"/>
              <a:t>本人だけでなく、その</a:t>
            </a:r>
            <a:r>
              <a:rPr kumimoji="1" lang="ja-JP" altLang="en-US" dirty="0">
                <a:solidFill>
                  <a:srgbClr val="FF0000"/>
                </a:solidFill>
              </a:rPr>
              <a:t>家族や同居人についても調査の対象</a:t>
            </a:r>
            <a:r>
              <a:rPr kumimoji="1" lang="ja-JP" altLang="en-US" dirty="0"/>
              <a:t>となるため、そのプライバシー侵害はより深刻。</a:t>
            </a:r>
          </a:p>
          <a:p>
            <a:r>
              <a:rPr kumimoji="1" lang="ja-JP" altLang="en-US" dirty="0"/>
              <a:t>同意を得て行うとされるが、拒めば、会社が取り組む情報保全の部署から外されたり、退職を迫られたりする可能性がある。</a:t>
            </a:r>
          </a:p>
          <a:p>
            <a:endParaRPr kumimoji="1" lang="ja-JP" altLang="en-US" dirty="0"/>
          </a:p>
        </p:txBody>
      </p:sp>
      <p:sp>
        <p:nvSpPr>
          <p:cNvPr id="4" name="スライド番号プレースホルダー 3">
            <a:extLst>
              <a:ext uri="{FF2B5EF4-FFF2-40B4-BE49-F238E27FC236}">
                <a16:creationId xmlns:a16="http://schemas.microsoft.com/office/drawing/2014/main" id="{DA657768-C500-3A6C-1B54-92E5294A73F7}"/>
              </a:ext>
            </a:extLst>
          </p:cNvPr>
          <p:cNvSpPr>
            <a:spLocks noGrp="1"/>
          </p:cNvSpPr>
          <p:nvPr>
            <p:ph type="sldNum" sz="quarter" idx="12"/>
          </p:nvPr>
        </p:nvSpPr>
        <p:spPr/>
        <p:txBody>
          <a:bodyPr/>
          <a:lstStyle/>
          <a:p>
            <a:fld id="{09B9841C-DB28-415D-BD98-1D865182E815}" type="slidenum">
              <a:rPr lang="ja-JP" altLang="en-US" smtClean="0"/>
              <a:pPr/>
              <a:t>22</a:t>
            </a:fld>
            <a:endParaRPr lang="ja-JP" altLang="en-US" dirty="0"/>
          </a:p>
        </p:txBody>
      </p:sp>
    </p:spTree>
    <p:extLst>
      <p:ext uri="{BB962C8B-B14F-4D97-AF65-F5344CB8AC3E}">
        <p14:creationId xmlns:p14="http://schemas.microsoft.com/office/powerpoint/2010/main" val="5578384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78416E-185C-E4B8-B6B8-ED0AD451ECC5}"/>
              </a:ext>
            </a:extLst>
          </p:cNvPr>
          <p:cNvSpPr>
            <a:spLocks noGrp="1"/>
          </p:cNvSpPr>
          <p:nvPr>
            <p:ph type="title"/>
          </p:nvPr>
        </p:nvSpPr>
        <p:spPr/>
        <p:txBody>
          <a:bodyPr/>
          <a:lstStyle/>
          <a:p>
            <a:r>
              <a:rPr kumimoji="1" lang="ja-JP" altLang="en-US" dirty="0"/>
              <a:t>監視社会化</a:t>
            </a:r>
            <a:br>
              <a:rPr kumimoji="1" lang="en-US" altLang="ja-JP" dirty="0"/>
            </a:br>
            <a:r>
              <a:rPr kumimoji="1" lang="ja-JP" altLang="en-US" dirty="0"/>
              <a:t>内閣総理大臣の下の巨大な情報機関</a:t>
            </a:r>
          </a:p>
        </p:txBody>
      </p:sp>
      <p:sp>
        <p:nvSpPr>
          <p:cNvPr id="3" name="コンテンツ プレースホルダー 2">
            <a:extLst>
              <a:ext uri="{FF2B5EF4-FFF2-40B4-BE49-F238E27FC236}">
                <a16:creationId xmlns:a16="http://schemas.microsoft.com/office/drawing/2014/main" id="{659A7A60-7AF9-B1CD-8EB8-1B80E198B754}"/>
              </a:ext>
            </a:extLst>
          </p:cNvPr>
          <p:cNvSpPr>
            <a:spLocks noGrp="1"/>
          </p:cNvSpPr>
          <p:nvPr>
            <p:ph idx="1"/>
          </p:nvPr>
        </p:nvSpPr>
        <p:spPr/>
        <p:txBody>
          <a:bodyPr>
            <a:normAutofit fontScale="92500" lnSpcReduction="20000"/>
          </a:bodyPr>
          <a:lstStyle/>
          <a:p>
            <a:r>
              <a:rPr kumimoji="1" lang="ja-JP" altLang="en-US" dirty="0"/>
              <a:t>適性評価は各行政機関が実施するが、</a:t>
            </a:r>
            <a:r>
              <a:rPr kumimoji="1" lang="ja-JP" altLang="en-US" dirty="0">
                <a:solidFill>
                  <a:srgbClr val="FF0000"/>
                </a:solidFill>
              </a:rPr>
              <a:t>評価のための調査はほぼ一元的に内閣総理大臣が実施する仕組み</a:t>
            </a:r>
            <a:r>
              <a:rPr kumimoji="1" lang="ja-JP" altLang="en-US" dirty="0"/>
              <a:t>とされている。</a:t>
            </a:r>
            <a:endParaRPr kumimoji="1" lang="en-US" altLang="ja-JP" dirty="0"/>
          </a:p>
          <a:p>
            <a:r>
              <a:rPr kumimoji="1" lang="ja-JP" altLang="en-US" dirty="0"/>
              <a:t>適性評価の対象とされる多くの官民の技術者・研究者について、内閣総理大臣の下に設けられる新たな情報機関が、重要経済基盤毀損活動との関係に関する事項（評価対象者の家族、同居人の氏名、生年月日、国籍、住所を含む。）、犯罪及び懲戒の経歴に関する事項、情報の取扱いに係る非違の経歴に関する事項、薬物の濫用及び影響に関する事項、精神疾患に関する事項、飲酒についての節度に関する事項、信用状態その他の経済的な状況に関する事項について調査を行う。</a:t>
            </a:r>
            <a:endParaRPr kumimoji="1" lang="en-US" altLang="ja-JP" dirty="0"/>
          </a:p>
          <a:p>
            <a:r>
              <a:rPr kumimoji="1" lang="ja-JP" altLang="en-US" dirty="0"/>
              <a:t>その結果、</a:t>
            </a:r>
            <a:r>
              <a:rPr kumimoji="1" lang="ja-JP" altLang="en-US" dirty="0">
                <a:solidFill>
                  <a:srgbClr val="FF0000"/>
                </a:solidFill>
              </a:rPr>
              <a:t>内閣総理大臣の下に設けられる新たな情報機関に適性評価対象者の膨大な個人情報が蓄積</a:t>
            </a:r>
            <a:r>
              <a:rPr kumimoji="1" lang="ja-JP" altLang="en-US" dirty="0"/>
              <a:t>されることとなる。 </a:t>
            </a:r>
          </a:p>
        </p:txBody>
      </p:sp>
      <p:sp>
        <p:nvSpPr>
          <p:cNvPr id="4" name="スライド番号プレースホルダー 3">
            <a:extLst>
              <a:ext uri="{FF2B5EF4-FFF2-40B4-BE49-F238E27FC236}">
                <a16:creationId xmlns:a16="http://schemas.microsoft.com/office/drawing/2014/main" id="{1E420700-900A-EA4C-E7E5-9C5B747D9BA9}"/>
              </a:ext>
            </a:extLst>
          </p:cNvPr>
          <p:cNvSpPr>
            <a:spLocks noGrp="1"/>
          </p:cNvSpPr>
          <p:nvPr>
            <p:ph type="sldNum" sz="quarter" idx="12"/>
          </p:nvPr>
        </p:nvSpPr>
        <p:spPr/>
        <p:txBody>
          <a:bodyPr/>
          <a:lstStyle/>
          <a:p>
            <a:fld id="{09B9841C-DB28-415D-BD98-1D865182E815}" type="slidenum">
              <a:rPr lang="ja-JP" altLang="en-US" smtClean="0"/>
              <a:pPr/>
              <a:t>23</a:t>
            </a:fld>
            <a:endParaRPr lang="ja-JP" altLang="en-US" dirty="0"/>
          </a:p>
        </p:txBody>
      </p:sp>
    </p:spTree>
    <p:extLst>
      <p:ext uri="{BB962C8B-B14F-4D97-AF65-F5344CB8AC3E}">
        <p14:creationId xmlns:p14="http://schemas.microsoft.com/office/powerpoint/2010/main" val="10408225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4B86A7-33DF-58FB-5CBB-80126BEF84F8}"/>
              </a:ext>
            </a:extLst>
          </p:cNvPr>
          <p:cNvSpPr>
            <a:spLocks noGrp="1"/>
          </p:cNvSpPr>
          <p:nvPr>
            <p:ph type="title"/>
          </p:nvPr>
        </p:nvSpPr>
        <p:spPr/>
        <p:txBody>
          <a:bodyPr/>
          <a:lstStyle/>
          <a:p>
            <a:r>
              <a:rPr kumimoji="1" lang="ja-JP" altLang="en-US" dirty="0"/>
              <a:t>法案の問題点⑤：監視機関の欠如</a:t>
            </a:r>
          </a:p>
        </p:txBody>
      </p:sp>
      <p:sp>
        <p:nvSpPr>
          <p:cNvPr id="3" name="コンテンツ プレースホルダー 2">
            <a:extLst>
              <a:ext uri="{FF2B5EF4-FFF2-40B4-BE49-F238E27FC236}">
                <a16:creationId xmlns:a16="http://schemas.microsoft.com/office/drawing/2014/main" id="{D96B9688-2682-13D9-BBC1-02B595E97FA6}"/>
              </a:ext>
            </a:extLst>
          </p:cNvPr>
          <p:cNvSpPr>
            <a:spLocks noGrp="1"/>
          </p:cNvSpPr>
          <p:nvPr>
            <p:ph idx="1"/>
          </p:nvPr>
        </p:nvSpPr>
        <p:spPr/>
        <p:txBody>
          <a:bodyPr/>
          <a:lstStyle/>
          <a:p>
            <a:r>
              <a:rPr kumimoji="1" lang="ja-JP" altLang="en-US" dirty="0"/>
              <a:t>秘密指定や適性評価が適正なされているかをチェックするための政府から独立した第三者機関が必要不可欠。</a:t>
            </a:r>
            <a:endParaRPr kumimoji="1" lang="en-US" altLang="ja-JP" dirty="0"/>
          </a:p>
          <a:p>
            <a:r>
              <a:rPr kumimoji="1" lang="ja-JP" altLang="en-US" dirty="0"/>
              <a:t>しかし、特定秘密保護法には設けられていた、</a:t>
            </a:r>
            <a:r>
              <a:rPr kumimoji="1" lang="ja-JP" altLang="en-US" dirty="0">
                <a:solidFill>
                  <a:srgbClr val="FF0000"/>
                </a:solidFill>
              </a:rPr>
              <a:t>両議院の情報監視審査会や、国会への報告制度も適用されない</a:t>
            </a:r>
            <a:r>
              <a:rPr kumimoji="1" lang="ja-JP" altLang="en-US" dirty="0"/>
              <a:t>。</a:t>
            </a:r>
          </a:p>
        </p:txBody>
      </p:sp>
      <p:sp>
        <p:nvSpPr>
          <p:cNvPr id="4" name="スライド番号プレースホルダー 3">
            <a:extLst>
              <a:ext uri="{FF2B5EF4-FFF2-40B4-BE49-F238E27FC236}">
                <a16:creationId xmlns:a16="http://schemas.microsoft.com/office/drawing/2014/main" id="{C5256F61-7896-F0AA-4A48-E6421DC78A13}"/>
              </a:ext>
            </a:extLst>
          </p:cNvPr>
          <p:cNvSpPr>
            <a:spLocks noGrp="1"/>
          </p:cNvSpPr>
          <p:nvPr>
            <p:ph type="sldNum" sz="quarter" idx="12"/>
          </p:nvPr>
        </p:nvSpPr>
        <p:spPr/>
        <p:txBody>
          <a:bodyPr/>
          <a:lstStyle/>
          <a:p>
            <a:fld id="{09B9841C-DB28-415D-BD98-1D865182E815}" type="slidenum">
              <a:rPr lang="ja-JP" altLang="en-US" smtClean="0"/>
              <a:pPr/>
              <a:t>24</a:t>
            </a:fld>
            <a:endParaRPr lang="ja-JP" altLang="en-US" dirty="0"/>
          </a:p>
        </p:txBody>
      </p:sp>
    </p:spTree>
    <p:extLst>
      <p:ext uri="{BB962C8B-B14F-4D97-AF65-F5344CB8AC3E}">
        <p14:creationId xmlns:p14="http://schemas.microsoft.com/office/powerpoint/2010/main" val="25559499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ツワネ原則とは</a:t>
            </a:r>
          </a:p>
        </p:txBody>
      </p:sp>
      <p:sp>
        <p:nvSpPr>
          <p:cNvPr id="3" name="コンテンツ プレースホルダー 2"/>
          <p:cNvSpPr>
            <a:spLocks noGrp="1"/>
          </p:cNvSpPr>
          <p:nvPr>
            <p:ph idx="1"/>
          </p:nvPr>
        </p:nvSpPr>
        <p:spPr>
          <a:xfrm>
            <a:off x="677335" y="1628800"/>
            <a:ext cx="8596668" cy="4412563"/>
          </a:xfrm>
        </p:spPr>
        <p:txBody>
          <a:bodyPr>
            <a:normAutofit/>
          </a:bodyPr>
          <a:lstStyle/>
          <a:p>
            <a:r>
              <a:rPr lang="ja-JP" altLang="en-US" dirty="0"/>
              <a:t>正式名称は、「国家安全保障と情報への権利に関する国際原則」（ツワネ原則）</a:t>
            </a:r>
            <a:endParaRPr lang="en-US" altLang="ja-JP" dirty="0"/>
          </a:p>
          <a:p>
            <a:r>
              <a:rPr lang="ja-JP" altLang="en-US" dirty="0"/>
              <a:t>自由人権規約</a:t>
            </a:r>
            <a:r>
              <a:rPr lang="en-US" altLang="ja-JP" dirty="0"/>
              <a:t>19 </a:t>
            </a:r>
            <a:r>
              <a:rPr lang="ja-JP" altLang="en-US" dirty="0"/>
              <a:t>条やヨーロッパ人権条約 </a:t>
            </a:r>
            <a:r>
              <a:rPr lang="en-US" altLang="ja-JP" dirty="0"/>
              <a:t>10 </a:t>
            </a:r>
            <a:r>
              <a:rPr lang="ja-JP" altLang="en-US" dirty="0"/>
              <a:t>条を踏まえて、国家安全保障分野において立法を行う際の、国家安全保障のための合理的な措置と、市民による政府情報へのアクセス権の保障を両立するための指針。</a:t>
            </a:r>
            <a:endParaRPr lang="en-US" altLang="ja-JP" dirty="0"/>
          </a:p>
          <a:p>
            <a:r>
              <a:rPr lang="en-US" altLang="ja-JP" dirty="0"/>
              <a:t>70</a:t>
            </a:r>
            <a:r>
              <a:rPr lang="ja-JP" altLang="en-US" dirty="0"/>
              <a:t>か国以上，</a:t>
            </a:r>
            <a:r>
              <a:rPr lang="en-US" altLang="ja-JP" dirty="0"/>
              <a:t>500 </a:t>
            </a:r>
            <a:r>
              <a:rPr lang="ja-JP" altLang="en-US" dirty="0"/>
              <a:t>人を超える民間の専門家らとの会議を経て</a:t>
            </a:r>
            <a:r>
              <a:rPr lang="en-US" altLang="ja-JP" dirty="0"/>
              <a:t>2013</a:t>
            </a:r>
            <a:r>
              <a:rPr lang="ja-JP" altLang="en-US" dirty="0"/>
              <a:t>年</a:t>
            </a:r>
            <a:r>
              <a:rPr lang="en-US" altLang="ja-JP" dirty="0"/>
              <a:t>6</a:t>
            </a:r>
            <a:r>
              <a:rPr lang="ja-JP" altLang="en-US" dirty="0"/>
              <a:t>月に南アフリカのツワネで発表された。</a:t>
            </a:r>
            <a:endParaRPr lang="en-US" altLang="ja-JP"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pPr/>
              <a:t>25</a:t>
            </a:fld>
            <a:endParaRPr lang="ja-JP" altLang="en-US" dirty="0"/>
          </a:p>
        </p:txBody>
      </p:sp>
    </p:spTree>
    <p:extLst>
      <p:ext uri="{BB962C8B-B14F-4D97-AF65-F5344CB8AC3E}">
        <p14:creationId xmlns:p14="http://schemas.microsoft.com/office/powerpoint/2010/main" val="42885532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ツワネ原則の内容</a:t>
            </a:r>
          </a:p>
        </p:txBody>
      </p:sp>
      <p:sp>
        <p:nvSpPr>
          <p:cNvPr id="3" name="コンテンツ プレースホルダー 2"/>
          <p:cNvSpPr>
            <a:spLocks noGrp="1"/>
          </p:cNvSpPr>
          <p:nvPr>
            <p:ph idx="1"/>
          </p:nvPr>
        </p:nvSpPr>
        <p:spPr>
          <a:xfrm>
            <a:off x="677334" y="1340768"/>
            <a:ext cx="8875049" cy="5256584"/>
          </a:xfrm>
        </p:spPr>
        <p:txBody>
          <a:bodyPr>
            <a:normAutofit fontScale="92500" lnSpcReduction="10000"/>
          </a:bodyPr>
          <a:lstStyle/>
          <a:p>
            <a:r>
              <a:rPr lang="ja-JP" altLang="en-US" dirty="0"/>
              <a:t> ツワネ原則１、４は、国家秘密の存在を前提にしているものの、</a:t>
            </a:r>
            <a:r>
              <a:rPr lang="ja-JP" altLang="en-US" dirty="0">
                <a:solidFill>
                  <a:srgbClr val="FF0000"/>
                </a:solidFill>
              </a:rPr>
              <a:t>誰もが公的機関の情報にアクセスする権利を有しており、その権利を制限する正当性を証明するのは政府の責務</a:t>
            </a:r>
            <a:r>
              <a:rPr lang="ja-JP" altLang="en-US" dirty="0"/>
              <a:t>であるとしている。</a:t>
            </a:r>
            <a:endParaRPr lang="en-US" altLang="ja-JP" dirty="0"/>
          </a:p>
          <a:p>
            <a:r>
              <a:rPr lang="ja-JP" altLang="en-US" dirty="0"/>
              <a:t>ツワネ原則１０は、政府の人権法・人道法違反の事実や大量破壊兵器の保有、環境破壊など、</a:t>
            </a:r>
            <a:r>
              <a:rPr lang="ja-JP" altLang="en-US" dirty="0">
                <a:solidFill>
                  <a:srgbClr val="FF0000"/>
                </a:solidFill>
              </a:rPr>
              <a:t>政府が秘密にしてはならない情報が列挙</a:t>
            </a:r>
            <a:r>
              <a:rPr lang="ja-JP" altLang="en-US" dirty="0"/>
              <a:t>されている。</a:t>
            </a:r>
            <a:endParaRPr lang="en-US" altLang="ja-JP" dirty="0"/>
          </a:p>
          <a:p>
            <a:r>
              <a:rPr lang="ja-JP" altLang="en-US" dirty="0"/>
              <a:t>ツワネ原則１６は、情報は、必要な期間にのみ限定して秘密指定されるべきであり、政府が秘密指定を許される</a:t>
            </a:r>
            <a:r>
              <a:rPr lang="ja-JP" altLang="en-US" dirty="0">
                <a:solidFill>
                  <a:srgbClr val="FF0000"/>
                </a:solidFill>
              </a:rPr>
              <a:t>最長期間</a:t>
            </a:r>
            <a:r>
              <a:rPr lang="ja-JP" altLang="en-US" dirty="0"/>
              <a:t>を法律で定めるべきであるとしている。</a:t>
            </a:r>
          </a:p>
          <a:p>
            <a:r>
              <a:rPr lang="ja-JP" altLang="en-US" dirty="0"/>
              <a:t>ツワネ原則１７は、</a:t>
            </a:r>
            <a:r>
              <a:rPr lang="ja-JP" altLang="en-US" dirty="0">
                <a:solidFill>
                  <a:srgbClr val="FF0000"/>
                </a:solidFill>
              </a:rPr>
              <a:t>市民が秘密解除を請求するための手続</a:t>
            </a:r>
            <a:r>
              <a:rPr lang="ja-JP" altLang="en-US" dirty="0"/>
              <a:t>が明確に定められるべきであるとしている。</a:t>
            </a:r>
          </a:p>
          <a:p>
            <a:r>
              <a:rPr lang="ja-JP" altLang="en-US" dirty="0"/>
              <a:t>ツワネ原則６、３１、３２、３３は、安全保障部門には</a:t>
            </a:r>
            <a:r>
              <a:rPr lang="ja-JP" altLang="en-US" dirty="0">
                <a:solidFill>
                  <a:srgbClr val="FF0000"/>
                </a:solidFill>
              </a:rPr>
              <a:t>独立した監視機関</a:t>
            </a:r>
            <a:r>
              <a:rPr lang="ja-JP" altLang="en-US" dirty="0"/>
              <a:t>が設けられるべきであり、この機関は、実効的な監視を行うために</a:t>
            </a:r>
            <a:r>
              <a:rPr lang="ja-JP" altLang="en-US" dirty="0">
                <a:solidFill>
                  <a:srgbClr val="FF0000"/>
                </a:solidFill>
              </a:rPr>
              <a:t>必要な全ての情報に対してアクセスできるようにすべき</a:t>
            </a:r>
            <a:r>
              <a:rPr lang="ja-JP" altLang="en-US" dirty="0"/>
              <a:t>であるとしている。</a:t>
            </a:r>
            <a:endParaRPr lang="en-US" altLang="ja-JP"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pPr/>
              <a:t>26</a:t>
            </a:fld>
            <a:endParaRPr lang="ja-JP" altLang="en-US" dirty="0"/>
          </a:p>
        </p:txBody>
      </p:sp>
    </p:spTree>
    <p:extLst>
      <p:ext uri="{BB962C8B-B14F-4D97-AF65-F5344CB8AC3E}">
        <p14:creationId xmlns:p14="http://schemas.microsoft.com/office/powerpoint/2010/main" val="21402222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ツワネ原則の内容（続き）</a:t>
            </a:r>
          </a:p>
        </p:txBody>
      </p:sp>
      <p:sp>
        <p:nvSpPr>
          <p:cNvPr id="3" name="コンテンツ プレースホルダー 2"/>
          <p:cNvSpPr>
            <a:spLocks noGrp="1"/>
          </p:cNvSpPr>
          <p:nvPr>
            <p:ph idx="1"/>
          </p:nvPr>
        </p:nvSpPr>
        <p:spPr>
          <a:xfrm>
            <a:off x="677335" y="1484784"/>
            <a:ext cx="8596668" cy="4556579"/>
          </a:xfrm>
        </p:spPr>
        <p:txBody>
          <a:bodyPr>
            <a:normAutofit lnSpcReduction="10000"/>
          </a:bodyPr>
          <a:lstStyle/>
          <a:p>
            <a:r>
              <a:rPr lang="ja-JP" altLang="en-US" dirty="0"/>
              <a:t>ツワネ原則４３、４６は、</a:t>
            </a:r>
            <a:r>
              <a:rPr lang="ja-JP" altLang="en-US" dirty="0">
                <a:solidFill>
                  <a:srgbClr val="FF0000"/>
                </a:solidFill>
              </a:rPr>
              <a:t>内部告発者は、明らかにされた情報による公益が、秘密保持による公益を上回る場合には、報復を受けるべきでなく</a:t>
            </a:r>
            <a:r>
              <a:rPr lang="ja-JP" altLang="en-US" dirty="0"/>
              <a:t>、情報漏えい者に対する訴追は、情報を明らかにしたことの公益と比べ、現実的で確認可能な重大な損害を引き起こす場合に限って許されるとしている。</a:t>
            </a:r>
            <a:endParaRPr lang="en-US" altLang="ja-JP" dirty="0"/>
          </a:p>
          <a:p>
            <a:r>
              <a:rPr lang="ja-JP" altLang="en-US" dirty="0"/>
              <a:t>ツワネ原則４７、４８は、</a:t>
            </a:r>
            <a:r>
              <a:rPr lang="ja-JP" altLang="en-US" dirty="0">
                <a:solidFill>
                  <a:srgbClr val="FF0000"/>
                </a:solidFill>
              </a:rPr>
              <a:t>公務員でない者は、秘密情報の受取、保持若しくは公衆への公開により、又は秘密情報の探索、アクセスに関する共謀その他の罪により訴追されるべきではない</a:t>
            </a:r>
            <a:r>
              <a:rPr lang="ja-JP" altLang="en-US" dirty="0"/>
              <a:t>とし、また、情報流出の調査において、秘密の情報源やその他の非公開情報を明らかすることを強制されるべきではないとしている。</a:t>
            </a:r>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pPr/>
              <a:t>27</a:t>
            </a:fld>
            <a:endParaRPr lang="ja-JP" altLang="en-US" dirty="0"/>
          </a:p>
        </p:txBody>
      </p:sp>
    </p:spTree>
    <p:extLst>
      <p:ext uri="{BB962C8B-B14F-4D97-AF65-F5344CB8AC3E}">
        <p14:creationId xmlns:p14="http://schemas.microsoft.com/office/powerpoint/2010/main" val="24233652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国連・自由権規約委員会からも勧告</a:t>
            </a:r>
            <a:endParaRPr kumimoji="1" lang="ja-JP" altLang="en-US" dirty="0"/>
          </a:p>
        </p:txBody>
      </p:sp>
      <p:sp>
        <p:nvSpPr>
          <p:cNvPr id="3" name="コンテンツ プレースホルダー 2"/>
          <p:cNvSpPr>
            <a:spLocks noGrp="1"/>
          </p:cNvSpPr>
          <p:nvPr>
            <p:ph idx="1"/>
          </p:nvPr>
        </p:nvSpPr>
        <p:spPr>
          <a:xfrm>
            <a:off x="677335" y="1772816"/>
            <a:ext cx="8596668" cy="4268547"/>
          </a:xfrm>
        </p:spPr>
        <p:txBody>
          <a:bodyPr/>
          <a:lstStyle/>
          <a:p>
            <a:r>
              <a:rPr lang="ja-JP" altLang="en-US" dirty="0"/>
              <a:t>国連自由権規約委員会は、第六回</a:t>
            </a:r>
            <a:r>
              <a:rPr lang="en-US" altLang="ja-JP" dirty="0"/>
              <a:t>(2014</a:t>
            </a:r>
            <a:r>
              <a:rPr lang="ja-JP" altLang="en-US" dirty="0"/>
              <a:t>年</a:t>
            </a:r>
            <a:r>
              <a:rPr lang="en-US" altLang="ja-JP" dirty="0"/>
              <a:t>)</a:t>
            </a:r>
            <a:r>
              <a:rPr lang="ja-JP" altLang="en-US" dirty="0"/>
              <a:t>・第七回</a:t>
            </a:r>
            <a:r>
              <a:rPr lang="en-US" altLang="ja-JP" dirty="0"/>
              <a:t>(2022</a:t>
            </a:r>
            <a:r>
              <a:rPr lang="ja-JP" altLang="en-US" dirty="0"/>
              <a:t>年</a:t>
            </a:r>
            <a:r>
              <a:rPr lang="en-US" altLang="ja-JP" dirty="0"/>
              <a:t>)</a:t>
            </a:r>
            <a:r>
              <a:rPr lang="ja-JP" altLang="en-US" dirty="0"/>
              <a:t>の審査で、特定秘密保護法について、</a:t>
            </a:r>
            <a:endParaRPr lang="en-US" altLang="ja-JP" dirty="0"/>
          </a:p>
          <a:p>
            <a:r>
              <a:rPr lang="ja-JP" altLang="en-US" dirty="0"/>
              <a:t>①特定秘密の対象となる情報カテゴリーを明確にすること、</a:t>
            </a:r>
            <a:endParaRPr lang="en-US" altLang="ja-JP" dirty="0"/>
          </a:p>
          <a:p>
            <a:r>
              <a:rPr lang="ja-JP" altLang="en-US" dirty="0"/>
              <a:t>②国家の安全という抽象的な概念により表現の自由を制約するのではなく自由権規約１９条３項に則った制約となるようにすること、</a:t>
            </a:r>
            <a:endParaRPr lang="en-US" altLang="ja-JP" dirty="0"/>
          </a:p>
          <a:p>
            <a:r>
              <a:rPr lang="ja-JP" altLang="en-US" dirty="0"/>
              <a:t>③公共の利益に関する情報を流布することにより個人が処罰されないことを保障することを、</a:t>
            </a:r>
            <a:endParaRPr lang="en-US" altLang="ja-JP" dirty="0"/>
          </a:p>
          <a:p>
            <a:r>
              <a:rPr lang="ja-JP" altLang="en-US" dirty="0"/>
              <a:t>日本政府に求め続けている。</a:t>
            </a:r>
            <a:endParaRPr kumimoji="1" lang="ja-JP" altLang="en-US"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pPr/>
              <a:t>28</a:t>
            </a:fld>
            <a:endParaRPr lang="ja-JP" altLang="en-US" dirty="0"/>
          </a:p>
        </p:txBody>
      </p:sp>
    </p:spTree>
    <p:extLst>
      <p:ext uri="{BB962C8B-B14F-4D97-AF65-F5344CB8AC3E}">
        <p14:creationId xmlns:p14="http://schemas.microsoft.com/office/powerpoint/2010/main" val="31908791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7F3FDC-C3CA-21A1-D3D9-89A0B254BED4}"/>
              </a:ext>
            </a:extLst>
          </p:cNvPr>
          <p:cNvSpPr>
            <a:spLocks noGrp="1"/>
          </p:cNvSpPr>
          <p:nvPr>
            <p:ph type="title"/>
          </p:nvPr>
        </p:nvSpPr>
        <p:spPr/>
        <p:txBody>
          <a:bodyPr/>
          <a:lstStyle/>
          <a:p>
            <a:r>
              <a:rPr kumimoji="1" lang="ja-JP" altLang="en-US" dirty="0"/>
              <a:t>アメリカの法制度との比較</a:t>
            </a:r>
          </a:p>
        </p:txBody>
      </p:sp>
      <p:sp>
        <p:nvSpPr>
          <p:cNvPr id="3" name="コンテンツ プレースホルダー 2">
            <a:extLst>
              <a:ext uri="{FF2B5EF4-FFF2-40B4-BE49-F238E27FC236}">
                <a16:creationId xmlns:a16="http://schemas.microsoft.com/office/drawing/2014/main" id="{2920851C-002A-EC13-1BBD-8E2D8DEB6906}"/>
              </a:ext>
            </a:extLst>
          </p:cNvPr>
          <p:cNvSpPr>
            <a:spLocks noGrp="1"/>
          </p:cNvSpPr>
          <p:nvPr>
            <p:ph idx="1"/>
          </p:nvPr>
        </p:nvSpPr>
        <p:spPr>
          <a:xfrm>
            <a:off x="677335" y="1340768"/>
            <a:ext cx="8596668" cy="5065729"/>
          </a:xfrm>
        </p:spPr>
        <p:txBody>
          <a:bodyPr>
            <a:normAutofit lnSpcReduction="10000"/>
          </a:bodyPr>
          <a:lstStyle/>
          <a:p>
            <a:r>
              <a:rPr kumimoji="1" lang="ja-JP" altLang="en-US" dirty="0"/>
              <a:t>有識者会議の最終とりまとめや、政府の説明では、アメリカにある制度を参考にすることが書かれている。</a:t>
            </a:r>
            <a:endParaRPr kumimoji="1" lang="en-US" altLang="ja-JP" dirty="0"/>
          </a:p>
          <a:p>
            <a:r>
              <a:rPr lang="ja-JP" altLang="en-US" dirty="0"/>
              <a:t>しかし、</a:t>
            </a:r>
            <a:r>
              <a:rPr lang="ja-JP" altLang="en-US" dirty="0">
                <a:solidFill>
                  <a:srgbClr val="FF0000"/>
                </a:solidFill>
              </a:rPr>
              <a:t>アメリカには複数の秘密指定解除の仕組み</a:t>
            </a:r>
            <a:r>
              <a:rPr lang="ja-JP" altLang="en-US" dirty="0"/>
              <a:t>が設置されている。このことは全く有識者会議で取り上げられていない。</a:t>
            </a:r>
            <a:endParaRPr lang="en-US" altLang="ja-JP" dirty="0"/>
          </a:p>
          <a:p>
            <a:r>
              <a:rPr kumimoji="1" lang="ja-JP" altLang="en-US" dirty="0"/>
              <a:t>例えば、２０１５年の自動秘密指定解除は約３６００万頁、体系的秘密解除審査による指定解除は約７０万頁、裁量的秘密指定解除審査による指定解除は約３万頁など。</a:t>
            </a:r>
            <a:endParaRPr kumimoji="1" lang="en-US" altLang="ja-JP" dirty="0"/>
          </a:p>
          <a:p>
            <a:r>
              <a:rPr lang="ja-JP" altLang="en-US" dirty="0"/>
              <a:t>秘密保全監察局の職員にはノーリターンルールが適用。</a:t>
            </a:r>
            <a:endParaRPr lang="en-US" altLang="ja-JP" dirty="0"/>
          </a:p>
          <a:p>
            <a:endParaRPr kumimoji="1" lang="en-US" altLang="ja-JP" dirty="0"/>
          </a:p>
          <a:p>
            <a:r>
              <a:rPr lang="ja-JP" altLang="en-US" dirty="0"/>
              <a:t>他方、日本では秘密指定されたら、そのまま。秘密は膨れ上がる一方。</a:t>
            </a:r>
            <a:endParaRPr kumimoji="1" lang="ja-JP" altLang="en-US" dirty="0"/>
          </a:p>
        </p:txBody>
      </p:sp>
      <p:sp>
        <p:nvSpPr>
          <p:cNvPr id="4" name="スライド番号プレースホルダー 3">
            <a:extLst>
              <a:ext uri="{FF2B5EF4-FFF2-40B4-BE49-F238E27FC236}">
                <a16:creationId xmlns:a16="http://schemas.microsoft.com/office/drawing/2014/main" id="{592A5A44-C873-F7AE-A7D9-29937949C177}"/>
              </a:ext>
            </a:extLst>
          </p:cNvPr>
          <p:cNvSpPr>
            <a:spLocks noGrp="1"/>
          </p:cNvSpPr>
          <p:nvPr>
            <p:ph type="sldNum" sz="quarter" idx="12"/>
          </p:nvPr>
        </p:nvSpPr>
        <p:spPr/>
        <p:txBody>
          <a:bodyPr/>
          <a:lstStyle/>
          <a:p>
            <a:fld id="{09B9841C-DB28-415D-BD98-1D865182E815}" type="slidenum">
              <a:rPr lang="ja-JP" altLang="en-US" smtClean="0"/>
              <a:pPr/>
              <a:t>29</a:t>
            </a:fld>
            <a:endParaRPr lang="ja-JP" altLang="en-US" dirty="0"/>
          </a:p>
        </p:txBody>
      </p:sp>
    </p:spTree>
    <p:extLst>
      <p:ext uri="{BB962C8B-B14F-4D97-AF65-F5344CB8AC3E}">
        <p14:creationId xmlns:p14="http://schemas.microsoft.com/office/powerpoint/2010/main" val="1056336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400910-C235-6C33-5D47-68B5D7F9A302}"/>
              </a:ext>
            </a:extLst>
          </p:cNvPr>
          <p:cNvSpPr>
            <a:spLocks noGrp="1"/>
          </p:cNvSpPr>
          <p:nvPr>
            <p:ph type="title"/>
          </p:nvPr>
        </p:nvSpPr>
        <p:spPr/>
        <p:txBody>
          <a:bodyPr/>
          <a:lstStyle/>
          <a:p>
            <a:r>
              <a:rPr lang="ja-JP" altLang="en-US" dirty="0"/>
              <a:t>法案の内容</a:t>
            </a:r>
            <a:endParaRPr kumimoji="1" lang="ja-JP" altLang="en-US" dirty="0"/>
          </a:p>
        </p:txBody>
      </p:sp>
      <p:sp>
        <p:nvSpPr>
          <p:cNvPr id="4" name="スライド番号プレースホルダー 3">
            <a:extLst>
              <a:ext uri="{FF2B5EF4-FFF2-40B4-BE49-F238E27FC236}">
                <a16:creationId xmlns:a16="http://schemas.microsoft.com/office/drawing/2014/main" id="{04DC662F-3FFE-5262-C8FA-0B936F3D8B55}"/>
              </a:ext>
            </a:extLst>
          </p:cNvPr>
          <p:cNvSpPr>
            <a:spLocks noGrp="1"/>
          </p:cNvSpPr>
          <p:nvPr>
            <p:ph type="sldNum" sz="quarter" idx="12"/>
          </p:nvPr>
        </p:nvSpPr>
        <p:spPr/>
        <p:txBody>
          <a:bodyPr/>
          <a:lstStyle/>
          <a:p>
            <a:fld id="{09B9841C-DB28-415D-BD98-1D865182E815}" type="slidenum">
              <a:rPr lang="ja-JP" altLang="en-US" smtClean="0"/>
              <a:pPr/>
              <a:t>3</a:t>
            </a:fld>
            <a:endParaRPr lang="ja-JP" altLang="en-US" dirty="0"/>
          </a:p>
        </p:txBody>
      </p:sp>
      <p:pic>
        <p:nvPicPr>
          <p:cNvPr id="5" name="図 4">
            <a:extLst>
              <a:ext uri="{FF2B5EF4-FFF2-40B4-BE49-F238E27FC236}">
                <a16:creationId xmlns:a16="http://schemas.microsoft.com/office/drawing/2014/main" id="{1DAF9303-8C78-64C5-B9BB-2B0B5792396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7448" y="1248258"/>
            <a:ext cx="7405295" cy="5000141"/>
          </a:xfrm>
          <a:prstGeom prst="rect">
            <a:avLst/>
          </a:prstGeom>
          <a:noFill/>
          <a:ln>
            <a:noFill/>
          </a:ln>
        </p:spPr>
      </p:pic>
      <p:sp>
        <p:nvSpPr>
          <p:cNvPr id="7" name="テキスト ボックス 6">
            <a:extLst>
              <a:ext uri="{FF2B5EF4-FFF2-40B4-BE49-F238E27FC236}">
                <a16:creationId xmlns:a16="http://schemas.microsoft.com/office/drawing/2014/main" id="{2216431E-1B63-4D83-1996-6E75C9F9307C}"/>
              </a:ext>
            </a:extLst>
          </p:cNvPr>
          <p:cNvSpPr txBox="1"/>
          <p:nvPr/>
        </p:nvSpPr>
        <p:spPr>
          <a:xfrm>
            <a:off x="8532743" y="5301208"/>
            <a:ext cx="1728192" cy="584775"/>
          </a:xfrm>
          <a:prstGeom prst="rect">
            <a:avLst/>
          </a:prstGeom>
          <a:noFill/>
          <a:ln>
            <a:solidFill>
              <a:schemeClr val="tx1"/>
            </a:solidFill>
          </a:ln>
        </p:spPr>
        <p:txBody>
          <a:bodyPr wrap="square" rtlCol="0">
            <a:spAutoFit/>
          </a:bodyPr>
          <a:lstStyle/>
          <a:p>
            <a:r>
              <a:rPr lang="ja-JP" altLang="en-US" sz="1600" dirty="0"/>
              <a:t>政府の法案説明資料から引用</a:t>
            </a:r>
            <a:endParaRPr kumimoji="1" lang="ja-JP" altLang="en-US" sz="1600" dirty="0"/>
          </a:p>
        </p:txBody>
      </p:sp>
    </p:spTree>
    <p:extLst>
      <p:ext uri="{BB962C8B-B14F-4D97-AF65-F5344CB8AC3E}">
        <p14:creationId xmlns:p14="http://schemas.microsoft.com/office/powerpoint/2010/main" val="14477989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3380" y="440890"/>
            <a:ext cx="8596668" cy="1320800"/>
          </a:xfrm>
        </p:spPr>
        <p:txBody>
          <a:bodyPr>
            <a:normAutofit/>
          </a:bodyPr>
          <a:lstStyle/>
          <a:p>
            <a:r>
              <a:rPr kumimoji="1" lang="ja-JP" altLang="en-US" sz="3200" dirty="0"/>
              <a:t>まとめ</a:t>
            </a:r>
            <a:br>
              <a:rPr kumimoji="1" lang="en-US" altLang="ja-JP" sz="3200" dirty="0"/>
            </a:br>
            <a:r>
              <a:rPr kumimoji="1" lang="ja-JP" altLang="en-US" sz="3200" dirty="0"/>
              <a:t>秘密保護法の拡大に他ならない</a:t>
            </a:r>
          </a:p>
        </p:txBody>
      </p:sp>
      <p:sp>
        <p:nvSpPr>
          <p:cNvPr id="3" name="コンテンツ プレースホルダー 2"/>
          <p:cNvSpPr>
            <a:spLocks noGrp="1"/>
          </p:cNvSpPr>
          <p:nvPr>
            <p:ph idx="1"/>
          </p:nvPr>
        </p:nvSpPr>
        <p:spPr>
          <a:xfrm>
            <a:off x="677334" y="1628800"/>
            <a:ext cx="9235090" cy="4412563"/>
          </a:xfrm>
        </p:spPr>
        <p:txBody>
          <a:bodyPr>
            <a:normAutofit fontScale="92500"/>
          </a:bodyPr>
          <a:lstStyle/>
          <a:p>
            <a:r>
              <a:rPr lang="ja-JP" altLang="en-US" dirty="0"/>
              <a:t>経済や研究開発分野など、広範な分野が秘密指定される。政府に都合の悪い情報が隠蔽され、知る権利が侵害され、</a:t>
            </a:r>
            <a:r>
              <a:rPr lang="ja-JP" altLang="en-US" dirty="0">
                <a:solidFill>
                  <a:srgbClr val="FF0000"/>
                </a:solidFill>
              </a:rPr>
              <a:t>民主主義の前提となる情報が得られない</a:t>
            </a:r>
            <a:r>
              <a:rPr lang="ja-JP" altLang="en-US" dirty="0"/>
              <a:t>。</a:t>
            </a:r>
            <a:endParaRPr lang="en-US" altLang="ja-JP" dirty="0"/>
          </a:p>
          <a:p>
            <a:r>
              <a:rPr lang="ja-JP" altLang="en-US" dirty="0">
                <a:solidFill>
                  <a:srgbClr val="FF0000"/>
                </a:solidFill>
              </a:rPr>
              <a:t>指定状況を監視する機関</a:t>
            </a:r>
            <a:r>
              <a:rPr lang="ja-JP" altLang="en-US" dirty="0"/>
              <a:t>や、</a:t>
            </a:r>
            <a:r>
              <a:rPr lang="ja-JP" altLang="en-US" dirty="0">
                <a:solidFill>
                  <a:srgbClr val="FF0000"/>
                </a:solidFill>
              </a:rPr>
              <a:t>指定解除の仕組み</a:t>
            </a:r>
            <a:r>
              <a:rPr lang="ja-JP" altLang="en-US" dirty="0"/>
              <a:t>が欠落。</a:t>
            </a:r>
            <a:endParaRPr lang="en-US" altLang="ja-JP" dirty="0"/>
          </a:p>
          <a:p>
            <a:r>
              <a:rPr lang="ja-JP" altLang="en-US" dirty="0"/>
              <a:t>日本経済の国家統制が強化され、</a:t>
            </a:r>
            <a:r>
              <a:rPr lang="ja-JP" altLang="en-US" dirty="0">
                <a:solidFill>
                  <a:srgbClr val="FF0000"/>
                </a:solidFill>
              </a:rPr>
              <a:t>軍産学共同の軍事国家化</a:t>
            </a:r>
            <a:r>
              <a:rPr lang="ja-JP" altLang="en-US" dirty="0"/>
              <a:t>が進むことになり、産業の自由な発展が阻害される。科学者・技術者の軍事動員や、大学・研究機関の国家統制による創造的研究の衰退のおそれ。</a:t>
            </a:r>
            <a:endParaRPr lang="en-US" altLang="ja-JP" dirty="0"/>
          </a:p>
          <a:p>
            <a:r>
              <a:rPr lang="ja-JP" altLang="en-US" dirty="0"/>
              <a:t>政府は法案により国際共同開発のビジネスチャンスが得られるかのように主張しているが、</a:t>
            </a:r>
            <a:r>
              <a:rPr lang="ja-JP" altLang="en-US" dirty="0">
                <a:solidFill>
                  <a:srgbClr val="FF0000"/>
                </a:solidFill>
              </a:rPr>
              <a:t>兵器の共同開発、武器輸出が持つ問題点</a:t>
            </a:r>
            <a:r>
              <a:rPr lang="ja-JP" altLang="en-US" dirty="0"/>
              <a:t>こそ、きちんと論じられるべき。</a:t>
            </a:r>
            <a:endParaRPr lang="en-US" altLang="ja-JP" dirty="0"/>
          </a:p>
          <a:p>
            <a:r>
              <a:rPr lang="ja-JP" altLang="en-US" dirty="0">
                <a:solidFill>
                  <a:srgbClr val="FF0000"/>
                </a:solidFill>
              </a:rPr>
              <a:t>軍事ブロック化</a:t>
            </a:r>
            <a:r>
              <a:rPr lang="ja-JP" altLang="en-US" dirty="0"/>
              <a:t>を招き、</a:t>
            </a:r>
            <a:r>
              <a:rPr lang="ja-JP" altLang="en-US" dirty="0">
                <a:solidFill>
                  <a:srgbClr val="FF0000"/>
                </a:solidFill>
              </a:rPr>
              <a:t>戦争する国づくりの総仕上げ</a:t>
            </a:r>
            <a:r>
              <a:rPr lang="ja-JP" altLang="en-US" dirty="0"/>
              <a:t>ともなり得る。</a:t>
            </a:r>
            <a:endParaRPr lang="en-US" altLang="ja-JP" dirty="0"/>
          </a:p>
          <a:p>
            <a:endParaRPr lang="en-US" altLang="ja-JP" dirty="0"/>
          </a:p>
        </p:txBody>
      </p:sp>
      <p:sp>
        <p:nvSpPr>
          <p:cNvPr id="4" name="スライド番号プレースホルダー 3"/>
          <p:cNvSpPr>
            <a:spLocks noGrp="1"/>
          </p:cNvSpPr>
          <p:nvPr>
            <p:ph type="sldNum" sz="quarter" idx="12"/>
          </p:nvPr>
        </p:nvSpPr>
        <p:spPr/>
        <p:txBody>
          <a:bodyPr/>
          <a:lstStyle/>
          <a:p>
            <a:fld id="{09B9841C-DB28-415D-BD98-1D865182E815}" type="slidenum">
              <a:rPr lang="ja-JP" altLang="en-US" smtClean="0"/>
              <a:pPr/>
              <a:t>30</a:t>
            </a:fld>
            <a:endParaRPr lang="ja-JP" altLang="en-US" dirty="0"/>
          </a:p>
        </p:txBody>
      </p:sp>
    </p:spTree>
    <p:extLst>
      <p:ext uri="{BB962C8B-B14F-4D97-AF65-F5344CB8AC3E}">
        <p14:creationId xmlns:p14="http://schemas.microsoft.com/office/powerpoint/2010/main" val="9799887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EF0263-AFAD-D598-4300-BE4A57A1E783}"/>
              </a:ext>
            </a:extLst>
          </p:cNvPr>
          <p:cNvSpPr>
            <a:spLocks noGrp="1"/>
          </p:cNvSpPr>
          <p:nvPr>
            <p:ph type="title"/>
          </p:nvPr>
        </p:nvSpPr>
        <p:spPr>
          <a:xfrm>
            <a:off x="677334" y="609600"/>
            <a:ext cx="8875049" cy="1320800"/>
          </a:xfrm>
        </p:spPr>
        <p:txBody>
          <a:bodyPr/>
          <a:lstStyle/>
          <a:p>
            <a:r>
              <a:rPr kumimoji="1" lang="ja-JP" altLang="en-US" dirty="0"/>
              <a:t>経済安保版・秘密保護法案に反対しよう！</a:t>
            </a:r>
          </a:p>
        </p:txBody>
      </p:sp>
      <p:sp>
        <p:nvSpPr>
          <p:cNvPr id="3" name="コンテンツ プレースホルダー 2">
            <a:extLst>
              <a:ext uri="{FF2B5EF4-FFF2-40B4-BE49-F238E27FC236}">
                <a16:creationId xmlns:a16="http://schemas.microsoft.com/office/drawing/2014/main" id="{ADFF59E6-11FB-2B96-EC92-BA65D671025C}"/>
              </a:ext>
            </a:extLst>
          </p:cNvPr>
          <p:cNvSpPr>
            <a:spLocks noGrp="1"/>
          </p:cNvSpPr>
          <p:nvPr>
            <p:ph idx="1"/>
          </p:nvPr>
        </p:nvSpPr>
        <p:spPr>
          <a:xfrm>
            <a:off x="677335" y="1700808"/>
            <a:ext cx="8596668" cy="4340555"/>
          </a:xfrm>
        </p:spPr>
        <p:txBody>
          <a:bodyPr/>
          <a:lstStyle/>
          <a:p>
            <a:r>
              <a:rPr kumimoji="1" lang="ja-JP" altLang="en-US" dirty="0"/>
              <a:t>セキュリティ・クリアランスといった新しい単語を使っているが、</a:t>
            </a:r>
            <a:r>
              <a:rPr kumimoji="1" lang="ja-JP" altLang="en-US" dirty="0">
                <a:solidFill>
                  <a:srgbClr val="FF0000"/>
                </a:solidFill>
              </a:rPr>
              <a:t>その本質は「経済安保版・秘密保護法案」</a:t>
            </a:r>
            <a:endParaRPr kumimoji="1" lang="en-US" altLang="ja-JP" dirty="0"/>
          </a:p>
          <a:p>
            <a:r>
              <a:rPr lang="ja-JP" altLang="en-US" dirty="0">
                <a:solidFill>
                  <a:srgbClr val="FF0000"/>
                </a:solidFill>
              </a:rPr>
              <a:t>反対の声をあげよう！</a:t>
            </a:r>
            <a:endParaRPr kumimoji="1" lang="en-US" altLang="ja-JP" dirty="0">
              <a:solidFill>
                <a:srgbClr val="FF0000"/>
              </a:solidFill>
            </a:endParaRPr>
          </a:p>
        </p:txBody>
      </p:sp>
      <p:sp>
        <p:nvSpPr>
          <p:cNvPr id="4" name="スライド番号プレースホルダー 3">
            <a:extLst>
              <a:ext uri="{FF2B5EF4-FFF2-40B4-BE49-F238E27FC236}">
                <a16:creationId xmlns:a16="http://schemas.microsoft.com/office/drawing/2014/main" id="{A0336C1D-F30D-60FC-6E05-B102355974FC}"/>
              </a:ext>
            </a:extLst>
          </p:cNvPr>
          <p:cNvSpPr>
            <a:spLocks noGrp="1"/>
          </p:cNvSpPr>
          <p:nvPr>
            <p:ph type="sldNum" sz="quarter" idx="12"/>
          </p:nvPr>
        </p:nvSpPr>
        <p:spPr/>
        <p:txBody>
          <a:bodyPr/>
          <a:lstStyle/>
          <a:p>
            <a:fld id="{09B9841C-DB28-415D-BD98-1D865182E815}" type="slidenum">
              <a:rPr lang="ja-JP" altLang="en-US" smtClean="0"/>
              <a:pPr/>
              <a:t>31</a:t>
            </a:fld>
            <a:endParaRPr lang="ja-JP" altLang="en-US" dirty="0"/>
          </a:p>
        </p:txBody>
      </p:sp>
    </p:spTree>
    <p:extLst>
      <p:ext uri="{BB962C8B-B14F-4D97-AF65-F5344CB8AC3E}">
        <p14:creationId xmlns:p14="http://schemas.microsoft.com/office/powerpoint/2010/main" val="1274770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ご清聴ありがとうございました</a:t>
            </a:r>
          </a:p>
        </p:txBody>
      </p:sp>
      <p:sp>
        <p:nvSpPr>
          <p:cNvPr id="3" name="テキス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09B9841C-DB28-415D-BD98-1D865182E815}" type="slidenum">
              <a:rPr kumimoji="1" lang="ja-JP" altLang="en-US" smtClean="0"/>
              <a:pPr/>
              <a:t>32</a:t>
            </a:fld>
            <a:endParaRPr kumimoji="1" lang="ja-JP" altLang="en-US"/>
          </a:p>
        </p:txBody>
      </p:sp>
    </p:spTree>
    <p:extLst>
      <p:ext uri="{BB962C8B-B14F-4D97-AF65-F5344CB8AC3E}">
        <p14:creationId xmlns:p14="http://schemas.microsoft.com/office/powerpoint/2010/main" val="15990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CFA059-B9C8-769C-46E8-1E72C9350248}"/>
              </a:ext>
            </a:extLst>
          </p:cNvPr>
          <p:cNvSpPr>
            <a:spLocks noGrp="1"/>
          </p:cNvSpPr>
          <p:nvPr>
            <p:ph type="title"/>
          </p:nvPr>
        </p:nvSpPr>
        <p:spPr/>
        <p:txBody>
          <a:bodyPr/>
          <a:lstStyle/>
          <a:p>
            <a:r>
              <a:rPr kumimoji="1" lang="ja-JP" altLang="en-US" dirty="0"/>
              <a:t>３つの要素から成り立つ</a:t>
            </a:r>
          </a:p>
        </p:txBody>
      </p:sp>
      <p:sp>
        <p:nvSpPr>
          <p:cNvPr id="3" name="コンテンツ プレースホルダー 2">
            <a:extLst>
              <a:ext uri="{FF2B5EF4-FFF2-40B4-BE49-F238E27FC236}">
                <a16:creationId xmlns:a16="http://schemas.microsoft.com/office/drawing/2014/main" id="{E9709BD6-923E-4E36-45E8-198580177C74}"/>
              </a:ext>
            </a:extLst>
          </p:cNvPr>
          <p:cNvSpPr>
            <a:spLocks noGrp="1"/>
          </p:cNvSpPr>
          <p:nvPr>
            <p:ph idx="1"/>
          </p:nvPr>
        </p:nvSpPr>
        <p:spPr>
          <a:xfrm>
            <a:off x="677334" y="1772816"/>
            <a:ext cx="8731033" cy="4268547"/>
          </a:xfrm>
        </p:spPr>
        <p:txBody>
          <a:bodyPr>
            <a:normAutofit fontScale="85000" lnSpcReduction="10000"/>
          </a:bodyPr>
          <a:lstStyle/>
          <a:p>
            <a:r>
              <a:rPr kumimoji="1" lang="ja-JP" altLang="en-US" dirty="0"/>
              <a:t>①　重要経済基盤保護情報であって、公になっていないもののうち、その漏えいが我が国の安全保障に支障を与えるおそれがあるため特に秘匿する必要があるものを、</a:t>
            </a:r>
            <a:r>
              <a:rPr kumimoji="1" lang="ja-JP" altLang="en-US" dirty="0">
                <a:solidFill>
                  <a:srgbClr val="FF0000"/>
                </a:solidFill>
              </a:rPr>
              <a:t>「重要経済安保情報」として秘密指定</a:t>
            </a:r>
            <a:r>
              <a:rPr kumimoji="1" lang="ja-JP" altLang="en-US" dirty="0"/>
              <a:t>する。</a:t>
            </a:r>
          </a:p>
          <a:p>
            <a:r>
              <a:rPr kumimoji="1" lang="ja-JP" altLang="en-US" dirty="0"/>
              <a:t>②　当該情報にアクセスする必要がある者（政府職員と民間人）に対して政府による</a:t>
            </a:r>
            <a:r>
              <a:rPr kumimoji="1" lang="ja-JP" altLang="en-US" dirty="0">
                <a:solidFill>
                  <a:srgbClr val="FF0000"/>
                </a:solidFill>
              </a:rPr>
              <a:t>調査</a:t>
            </a:r>
            <a:r>
              <a:rPr kumimoji="1" lang="ja-JP" altLang="en-US" dirty="0"/>
              <a:t>を実施し、信頼性を確認して</a:t>
            </a:r>
            <a:r>
              <a:rPr kumimoji="1" lang="ja-JP" altLang="en-US" dirty="0">
                <a:solidFill>
                  <a:srgbClr val="FF0000"/>
                </a:solidFill>
              </a:rPr>
              <a:t>アクセス権を付与</a:t>
            </a:r>
            <a:r>
              <a:rPr kumimoji="1" lang="ja-JP" altLang="en-US" dirty="0"/>
              <a:t>する（セキュリティ・クリアランス（信頼性評価）＝適性評価）。</a:t>
            </a:r>
          </a:p>
          <a:p>
            <a:r>
              <a:rPr kumimoji="1" lang="ja-JP" altLang="en-US" dirty="0"/>
              <a:t>③　刑事罰として、漏洩すると安全保障に「著しい支障」を与える恐れのある経済分野の情報を機密性の特に高い「特定秘密」として、漏洩した場合には、</a:t>
            </a:r>
            <a:r>
              <a:rPr kumimoji="1" lang="ja-JP" altLang="en-US" dirty="0">
                <a:solidFill>
                  <a:srgbClr val="FF0000"/>
                </a:solidFill>
              </a:rPr>
              <a:t>既存の特定秘密保護法を適用（１０年以下の拘禁刑）</a:t>
            </a:r>
            <a:r>
              <a:rPr kumimoji="1" lang="ja-JP" altLang="en-US" dirty="0"/>
              <a:t>する。</a:t>
            </a:r>
            <a:endParaRPr kumimoji="1" lang="en-US" altLang="ja-JP" dirty="0"/>
          </a:p>
          <a:p>
            <a:r>
              <a:rPr kumimoji="1" lang="ja-JP" altLang="en-US" dirty="0"/>
              <a:t>一方、本法案では安全保障に「支障」を与える情報を「重要経済安保情報」に指定し、漏えいや取得行為について</a:t>
            </a:r>
            <a:r>
              <a:rPr kumimoji="1" lang="ja-JP" altLang="en-US" dirty="0">
                <a:solidFill>
                  <a:srgbClr val="FF0000"/>
                </a:solidFill>
              </a:rPr>
              <a:t>５年以下の拘禁刑や５００万円以下の罰金刑</a:t>
            </a:r>
            <a:r>
              <a:rPr kumimoji="1" lang="ja-JP" altLang="en-US" dirty="0"/>
              <a:t>などを科す。共謀、教唆、煽動段階でも処罰する。</a:t>
            </a:r>
          </a:p>
        </p:txBody>
      </p:sp>
      <p:sp>
        <p:nvSpPr>
          <p:cNvPr id="4" name="スライド番号プレースホルダー 3">
            <a:extLst>
              <a:ext uri="{FF2B5EF4-FFF2-40B4-BE49-F238E27FC236}">
                <a16:creationId xmlns:a16="http://schemas.microsoft.com/office/drawing/2014/main" id="{A0A4F5B6-4A37-E5F8-2574-D9081A8E98BC}"/>
              </a:ext>
            </a:extLst>
          </p:cNvPr>
          <p:cNvSpPr>
            <a:spLocks noGrp="1"/>
          </p:cNvSpPr>
          <p:nvPr>
            <p:ph type="sldNum" sz="quarter" idx="12"/>
          </p:nvPr>
        </p:nvSpPr>
        <p:spPr/>
        <p:txBody>
          <a:bodyPr/>
          <a:lstStyle/>
          <a:p>
            <a:fld id="{09B9841C-DB28-415D-BD98-1D865182E815}" type="slidenum">
              <a:rPr lang="ja-JP" altLang="en-US" smtClean="0"/>
              <a:pPr/>
              <a:t>4</a:t>
            </a:fld>
            <a:endParaRPr lang="ja-JP" altLang="en-US" dirty="0"/>
          </a:p>
        </p:txBody>
      </p:sp>
    </p:spTree>
    <p:extLst>
      <p:ext uri="{BB962C8B-B14F-4D97-AF65-F5344CB8AC3E}">
        <p14:creationId xmlns:p14="http://schemas.microsoft.com/office/powerpoint/2010/main" val="1293141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41BD82-9846-9200-A394-61AC6628B542}"/>
              </a:ext>
            </a:extLst>
          </p:cNvPr>
          <p:cNvSpPr>
            <a:spLocks noGrp="1"/>
          </p:cNvSpPr>
          <p:nvPr>
            <p:ph type="title"/>
          </p:nvPr>
        </p:nvSpPr>
        <p:spPr/>
        <p:txBody>
          <a:bodyPr/>
          <a:lstStyle/>
          <a:p>
            <a:r>
              <a:rPr kumimoji="1" lang="ja-JP" altLang="en-US" dirty="0"/>
              <a:t>特定秘密保護法と同じ構図</a:t>
            </a:r>
          </a:p>
        </p:txBody>
      </p:sp>
      <p:sp>
        <p:nvSpPr>
          <p:cNvPr id="3" name="コンテンツ プレースホルダー 2">
            <a:extLst>
              <a:ext uri="{FF2B5EF4-FFF2-40B4-BE49-F238E27FC236}">
                <a16:creationId xmlns:a16="http://schemas.microsoft.com/office/drawing/2014/main" id="{FC66EA40-4E01-9F1B-497C-6959CCD2EBAD}"/>
              </a:ext>
            </a:extLst>
          </p:cNvPr>
          <p:cNvSpPr>
            <a:spLocks noGrp="1"/>
          </p:cNvSpPr>
          <p:nvPr>
            <p:ph idx="1"/>
          </p:nvPr>
        </p:nvSpPr>
        <p:spPr>
          <a:xfrm>
            <a:off x="677335" y="1844824"/>
            <a:ext cx="8596668" cy="4196539"/>
          </a:xfrm>
        </p:spPr>
        <p:txBody>
          <a:bodyPr/>
          <a:lstStyle/>
          <a:p>
            <a:r>
              <a:rPr kumimoji="1" lang="ja-JP" altLang="en-US" dirty="0"/>
              <a:t>特定秘密保護法上の、①特定秘密の指定、②適性評価制度、③重い刑事罰と、全く同じ構図。</a:t>
            </a:r>
            <a:endParaRPr kumimoji="1" lang="en-US" altLang="ja-JP" dirty="0"/>
          </a:p>
          <a:p>
            <a:r>
              <a:rPr kumimoji="1" lang="ja-JP" altLang="en-US" dirty="0"/>
              <a:t>「セキュリティ・クリアランス」という新しい言葉を使っていて分かりにくくされているが、要は「</a:t>
            </a:r>
            <a:r>
              <a:rPr kumimoji="1" lang="ja-JP" altLang="en-US" dirty="0">
                <a:solidFill>
                  <a:srgbClr val="FF0000"/>
                </a:solidFill>
              </a:rPr>
              <a:t>経済情報も秘密保護法制の対象に加える</a:t>
            </a:r>
            <a:r>
              <a:rPr kumimoji="1" lang="ja-JP" altLang="en-US" dirty="0"/>
              <a:t>」ということ。</a:t>
            </a:r>
          </a:p>
        </p:txBody>
      </p:sp>
      <p:sp>
        <p:nvSpPr>
          <p:cNvPr id="4" name="スライド番号プレースホルダー 3">
            <a:extLst>
              <a:ext uri="{FF2B5EF4-FFF2-40B4-BE49-F238E27FC236}">
                <a16:creationId xmlns:a16="http://schemas.microsoft.com/office/drawing/2014/main" id="{77EDE6D3-02DD-3667-742E-824588B40D9B}"/>
              </a:ext>
            </a:extLst>
          </p:cNvPr>
          <p:cNvSpPr>
            <a:spLocks noGrp="1"/>
          </p:cNvSpPr>
          <p:nvPr>
            <p:ph type="sldNum" sz="quarter" idx="12"/>
          </p:nvPr>
        </p:nvSpPr>
        <p:spPr/>
        <p:txBody>
          <a:bodyPr/>
          <a:lstStyle/>
          <a:p>
            <a:fld id="{09B9841C-DB28-415D-BD98-1D865182E815}" type="slidenum">
              <a:rPr lang="ja-JP" altLang="en-US" smtClean="0"/>
              <a:pPr/>
              <a:t>5</a:t>
            </a:fld>
            <a:endParaRPr lang="ja-JP" altLang="en-US" dirty="0"/>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12024" y="3717032"/>
            <a:ext cx="2160240" cy="2138638"/>
          </a:xfrm>
          <a:prstGeom prst="rect">
            <a:avLst/>
          </a:prstGeom>
        </p:spPr>
      </p:pic>
    </p:spTree>
    <p:extLst>
      <p:ext uri="{BB962C8B-B14F-4D97-AF65-F5344CB8AC3E}">
        <p14:creationId xmlns:p14="http://schemas.microsoft.com/office/powerpoint/2010/main" val="3041589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8496C28-BE88-455E-F09A-D39DF9E5E10D}"/>
              </a:ext>
            </a:extLst>
          </p:cNvPr>
          <p:cNvSpPr>
            <a:spLocks noGrp="1"/>
          </p:cNvSpPr>
          <p:nvPr>
            <p:ph type="title"/>
          </p:nvPr>
        </p:nvSpPr>
        <p:spPr/>
        <p:txBody>
          <a:bodyPr/>
          <a:lstStyle/>
          <a:p>
            <a:r>
              <a:rPr kumimoji="1" lang="ja-JP" altLang="en-US" dirty="0"/>
              <a:t>法案の問題点①：定義が</a:t>
            </a:r>
            <a:r>
              <a:rPr lang="ja-JP" altLang="en-US" dirty="0"/>
              <a:t>広範で</a:t>
            </a:r>
            <a:r>
              <a:rPr kumimoji="1" lang="ja-JP" altLang="en-US" dirty="0"/>
              <a:t>不明確</a:t>
            </a:r>
          </a:p>
        </p:txBody>
      </p:sp>
      <p:sp>
        <p:nvSpPr>
          <p:cNvPr id="3" name="コンテンツ プレースホルダー 2">
            <a:extLst>
              <a:ext uri="{FF2B5EF4-FFF2-40B4-BE49-F238E27FC236}">
                <a16:creationId xmlns:a16="http://schemas.microsoft.com/office/drawing/2014/main" id="{8C546EDA-3A9F-D0D2-F323-463FF7820E64}"/>
              </a:ext>
            </a:extLst>
          </p:cNvPr>
          <p:cNvSpPr>
            <a:spLocks noGrp="1"/>
          </p:cNvSpPr>
          <p:nvPr>
            <p:ph idx="1"/>
          </p:nvPr>
        </p:nvSpPr>
        <p:spPr>
          <a:xfrm>
            <a:off x="677335" y="1772816"/>
            <a:ext cx="8596668" cy="4268547"/>
          </a:xfrm>
        </p:spPr>
        <p:txBody>
          <a:bodyPr>
            <a:normAutofit/>
          </a:bodyPr>
          <a:lstStyle/>
          <a:p>
            <a:r>
              <a:rPr kumimoji="1" lang="ja-JP" altLang="en-US" dirty="0">
                <a:solidFill>
                  <a:srgbClr val="FF0000"/>
                </a:solidFill>
              </a:rPr>
              <a:t>重要経済基盤保護情報</a:t>
            </a:r>
            <a:r>
              <a:rPr kumimoji="1" lang="ja-JP" altLang="en-US" dirty="0"/>
              <a:t>であって、公になっていないもののうち、その漏えいが我が国の</a:t>
            </a:r>
            <a:r>
              <a:rPr kumimoji="1" lang="ja-JP" altLang="en-US" dirty="0">
                <a:solidFill>
                  <a:srgbClr val="FF0000"/>
                </a:solidFill>
              </a:rPr>
              <a:t>安全保障に支障を与えるおそれ</a:t>
            </a:r>
            <a:r>
              <a:rPr kumimoji="1" lang="ja-JP" altLang="en-US" dirty="0"/>
              <a:t>があるため特に秘匿する必要があるものを、「重要経済安保情報」として指定。</a:t>
            </a:r>
            <a:endParaRPr kumimoji="1" lang="en-US" altLang="ja-JP" dirty="0"/>
          </a:p>
          <a:p>
            <a:r>
              <a:rPr kumimoji="1" lang="ja-JP" altLang="en-US" dirty="0"/>
              <a:t>この「重要経済基盤」とは、我が国の国民生活又は経済活動の基盤となる</a:t>
            </a:r>
            <a:r>
              <a:rPr kumimoji="1" lang="ja-JP" altLang="en-US" dirty="0">
                <a:solidFill>
                  <a:srgbClr val="FF0000"/>
                </a:solidFill>
              </a:rPr>
              <a:t>公共的な役務</a:t>
            </a:r>
            <a:r>
              <a:rPr kumimoji="1" lang="ja-JP" altLang="en-US" dirty="0"/>
              <a:t>であってその安定的な提供に支障が生じた場合に我が国及び国民の安全を損なう事態を生ずるおそれがあるものの</a:t>
            </a:r>
            <a:r>
              <a:rPr kumimoji="1" lang="ja-JP" altLang="en-US" dirty="0">
                <a:solidFill>
                  <a:srgbClr val="FF0000"/>
                </a:solidFill>
              </a:rPr>
              <a:t>提供体制</a:t>
            </a:r>
            <a:r>
              <a:rPr kumimoji="1" lang="ja-JP" altLang="en-US" dirty="0"/>
              <a:t>並びに国民の生存に必要不可欠な又は広く我が国の国民生活若しくは経済活動が依拠し、若しくは依拠することが見込まれる</a:t>
            </a:r>
            <a:r>
              <a:rPr kumimoji="1" lang="ja-JP" altLang="en-US" dirty="0">
                <a:solidFill>
                  <a:srgbClr val="FF0000"/>
                </a:solidFill>
              </a:rPr>
              <a:t>重要な物資（プログラムを含む。）の供給網</a:t>
            </a:r>
            <a:r>
              <a:rPr kumimoji="1" lang="ja-JP" altLang="en-US" dirty="0"/>
              <a:t>とされる。</a:t>
            </a:r>
          </a:p>
        </p:txBody>
      </p:sp>
      <p:sp>
        <p:nvSpPr>
          <p:cNvPr id="4" name="スライド番号プレースホルダー 3">
            <a:extLst>
              <a:ext uri="{FF2B5EF4-FFF2-40B4-BE49-F238E27FC236}">
                <a16:creationId xmlns:a16="http://schemas.microsoft.com/office/drawing/2014/main" id="{5BFCC340-AC20-0B1A-3FEF-2A8D4C93A202}"/>
              </a:ext>
            </a:extLst>
          </p:cNvPr>
          <p:cNvSpPr>
            <a:spLocks noGrp="1"/>
          </p:cNvSpPr>
          <p:nvPr>
            <p:ph type="sldNum" sz="quarter" idx="12"/>
          </p:nvPr>
        </p:nvSpPr>
        <p:spPr/>
        <p:txBody>
          <a:bodyPr/>
          <a:lstStyle/>
          <a:p>
            <a:fld id="{09B9841C-DB28-415D-BD98-1D865182E815}" type="slidenum">
              <a:rPr lang="ja-JP" altLang="en-US" smtClean="0"/>
              <a:pPr/>
              <a:t>6</a:t>
            </a:fld>
            <a:endParaRPr lang="ja-JP" altLang="en-US" dirty="0"/>
          </a:p>
        </p:txBody>
      </p:sp>
    </p:spTree>
    <p:extLst>
      <p:ext uri="{BB962C8B-B14F-4D97-AF65-F5344CB8AC3E}">
        <p14:creationId xmlns:p14="http://schemas.microsoft.com/office/powerpoint/2010/main" val="2580355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84A1016-ED4C-91EA-B657-36FEC695FEE1}"/>
              </a:ext>
            </a:extLst>
          </p:cNvPr>
          <p:cNvSpPr>
            <a:spLocks noGrp="1"/>
          </p:cNvSpPr>
          <p:nvPr>
            <p:ph type="title"/>
          </p:nvPr>
        </p:nvSpPr>
        <p:spPr/>
        <p:txBody>
          <a:bodyPr/>
          <a:lstStyle/>
          <a:p>
            <a:r>
              <a:rPr kumimoji="1" lang="ja-JP" altLang="en-US" dirty="0"/>
              <a:t>「重要経済基盤保護情報」とは</a:t>
            </a:r>
          </a:p>
        </p:txBody>
      </p:sp>
      <p:sp>
        <p:nvSpPr>
          <p:cNvPr id="3" name="コンテンツ プレースホルダー 2">
            <a:extLst>
              <a:ext uri="{FF2B5EF4-FFF2-40B4-BE49-F238E27FC236}">
                <a16:creationId xmlns:a16="http://schemas.microsoft.com/office/drawing/2014/main" id="{CDD85B6E-88F8-87F5-AEE8-CA457E6502B1}"/>
              </a:ext>
            </a:extLst>
          </p:cNvPr>
          <p:cNvSpPr>
            <a:spLocks noGrp="1"/>
          </p:cNvSpPr>
          <p:nvPr>
            <p:ph idx="1"/>
          </p:nvPr>
        </p:nvSpPr>
        <p:spPr>
          <a:xfrm>
            <a:off x="677335" y="1930400"/>
            <a:ext cx="8596668" cy="4110963"/>
          </a:xfrm>
        </p:spPr>
        <p:txBody>
          <a:bodyPr>
            <a:normAutofit lnSpcReduction="10000"/>
          </a:bodyPr>
          <a:lstStyle/>
          <a:p>
            <a:r>
              <a:rPr kumimoji="1" lang="ja-JP" altLang="en-US" dirty="0"/>
              <a:t>重要経済基盤に関する情報であって、次に掲げる事項に関するもの。</a:t>
            </a:r>
          </a:p>
          <a:p>
            <a:r>
              <a:rPr kumimoji="1" lang="ja-JP" altLang="en-US" dirty="0"/>
              <a:t>⑴ 外部から行われる行為から重要経済基盤を</a:t>
            </a:r>
            <a:r>
              <a:rPr kumimoji="1" lang="ja-JP" altLang="en-US" dirty="0">
                <a:solidFill>
                  <a:srgbClr val="FF0000"/>
                </a:solidFill>
              </a:rPr>
              <a:t>保護するための措置</a:t>
            </a:r>
            <a:r>
              <a:rPr kumimoji="1" lang="ja-JP" altLang="en-US" dirty="0"/>
              <a:t>又はこれに関する</a:t>
            </a:r>
            <a:r>
              <a:rPr kumimoji="1" lang="ja-JP" altLang="en-US" dirty="0">
                <a:solidFill>
                  <a:srgbClr val="FF0000"/>
                </a:solidFill>
              </a:rPr>
              <a:t>計画</a:t>
            </a:r>
            <a:r>
              <a:rPr kumimoji="1" lang="ja-JP" altLang="en-US" dirty="0"/>
              <a:t>若しくは</a:t>
            </a:r>
            <a:r>
              <a:rPr kumimoji="1" lang="ja-JP" altLang="en-US" dirty="0">
                <a:solidFill>
                  <a:srgbClr val="FF0000"/>
                </a:solidFill>
              </a:rPr>
              <a:t>研究</a:t>
            </a:r>
          </a:p>
          <a:p>
            <a:r>
              <a:rPr kumimoji="1" lang="ja-JP" altLang="en-US" dirty="0"/>
              <a:t>⑵ 重要経済基盤の</a:t>
            </a:r>
            <a:r>
              <a:rPr kumimoji="1" lang="ja-JP" altLang="en-US" dirty="0">
                <a:solidFill>
                  <a:srgbClr val="FF0000"/>
                </a:solidFill>
              </a:rPr>
              <a:t>脆弱性</a:t>
            </a:r>
            <a:r>
              <a:rPr kumimoji="1" lang="ja-JP" altLang="en-US" dirty="0"/>
              <a:t>、重要経済基盤に関する</a:t>
            </a:r>
            <a:r>
              <a:rPr kumimoji="1" lang="ja-JP" altLang="en-US" dirty="0">
                <a:solidFill>
                  <a:srgbClr val="FF0000"/>
                </a:solidFill>
              </a:rPr>
              <a:t>革新的な技術</a:t>
            </a:r>
            <a:r>
              <a:rPr kumimoji="1" lang="ja-JP" altLang="en-US" dirty="0"/>
              <a:t>その他の重要経済基盤に関する重要な情報であって安全保障に関するもの</a:t>
            </a:r>
            <a:endParaRPr kumimoji="1" lang="en-US" altLang="ja-JP" dirty="0"/>
          </a:p>
          <a:p>
            <a:r>
              <a:rPr kumimoji="1" lang="ja-JP" altLang="en-US" dirty="0"/>
              <a:t>⑶ ⑴の措置に関し収集した</a:t>
            </a:r>
            <a:r>
              <a:rPr kumimoji="1" lang="ja-JP" altLang="en-US" dirty="0">
                <a:solidFill>
                  <a:srgbClr val="FF0000"/>
                </a:solidFill>
              </a:rPr>
              <a:t>外国（本邦の域外にある国又は地域）の政府又は国際機関からの情報</a:t>
            </a:r>
          </a:p>
          <a:p>
            <a:r>
              <a:rPr kumimoji="1" lang="ja-JP" altLang="en-US" dirty="0"/>
              <a:t>⑷ ⑵又は⑶に掲げる情報の</a:t>
            </a:r>
            <a:r>
              <a:rPr kumimoji="1" lang="ja-JP" altLang="en-US" dirty="0">
                <a:solidFill>
                  <a:srgbClr val="FF0000"/>
                </a:solidFill>
              </a:rPr>
              <a:t>収集整理又はその能力</a:t>
            </a:r>
          </a:p>
          <a:p>
            <a:endParaRPr kumimoji="1" lang="ja-JP" altLang="en-US" dirty="0"/>
          </a:p>
        </p:txBody>
      </p:sp>
      <p:sp>
        <p:nvSpPr>
          <p:cNvPr id="4" name="スライド番号プレースホルダー 3">
            <a:extLst>
              <a:ext uri="{FF2B5EF4-FFF2-40B4-BE49-F238E27FC236}">
                <a16:creationId xmlns:a16="http://schemas.microsoft.com/office/drawing/2014/main" id="{DBD694BD-7ACC-03D8-62C8-0A277E84DC55}"/>
              </a:ext>
            </a:extLst>
          </p:cNvPr>
          <p:cNvSpPr>
            <a:spLocks noGrp="1"/>
          </p:cNvSpPr>
          <p:nvPr>
            <p:ph type="sldNum" sz="quarter" idx="12"/>
          </p:nvPr>
        </p:nvSpPr>
        <p:spPr/>
        <p:txBody>
          <a:bodyPr/>
          <a:lstStyle/>
          <a:p>
            <a:fld id="{09B9841C-DB28-415D-BD98-1D865182E815}" type="slidenum">
              <a:rPr lang="ja-JP" altLang="en-US" smtClean="0"/>
              <a:pPr/>
              <a:t>7</a:t>
            </a:fld>
            <a:endParaRPr lang="ja-JP" altLang="en-US" dirty="0"/>
          </a:p>
        </p:txBody>
      </p:sp>
    </p:spTree>
    <p:extLst>
      <p:ext uri="{BB962C8B-B14F-4D97-AF65-F5344CB8AC3E}">
        <p14:creationId xmlns:p14="http://schemas.microsoft.com/office/powerpoint/2010/main" val="1663512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81BD83-7A0F-DDF2-5AE8-188D73C89DB7}"/>
              </a:ext>
            </a:extLst>
          </p:cNvPr>
          <p:cNvSpPr>
            <a:spLocks noGrp="1"/>
          </p:cNvSpPr>
          <p:nvPr>
            <p:ph type="title"/>
          </p:nvPr>
        </p:nvSpPr>
        <p:spPr/>
        <p:txBody>
          <a:bodyPr>
            <a:normAutofit fontScale="90000"/>
          </a:bodyPr>
          <a:lstStyle/>
          <a:p>
            <a:r>
              <a:rPr kumimoji="1" lang="ja-JP" altLang="en-US" dirty="0"/>
              <a:t>有識者会議の「最終とりまとめ」が挙げていた情報指定の範囲の候補は以下の４つ</a:t>
            </a:r>
            <a:br>
              <a:rPr kumimoji="1" lang="ja-JP" altLang="en-US" dirty="0"/>
            </a:br>
            <a:endParaRPr kumimoji="1" lang="ja-JP" altLang="en-US" dirty="0"/>
          </a:p>
        </p:txBody>
      </p:sp>
      <p:sp>
        <p:nvSpPr>
          <p:cNvPr id="3" name="コンテンツ プレースホルダー 2">
            <a:extLst>
              <a:ext uri="{FF2B5EF4-FFF2-40B4-BE49-F238E27FC236}">
                <a16:creationId xmlns:a16="http://schemas.microsoft.com/office/drawing/2014/main" id="{8C20A7EB-3723-2753-5FDD-1AE8AA75C2DA}"/>
              </a:ext>
            </a:extLst>
          </p:cNvPr>
          <p:cNvSpPr>
            <a:spLocks noGrp="1"/>
          </p:cNvSpPr>
          <p:nvPr>
            <p:ph idx="1"/>
          </p:nvPr>
        </p:nvSpPr>
        <p:spPr>
          <a:xfrm>
            <a:off x="677334" y="2132856"/>
            <a:ext cx="8875050" cy="4115544"/>
          </a:xfrm>
        </p:spPr>
        <p:txBody>
          <a:bodyPr>
            <a:normAutofit/>
          </a:bodyPr>
          <a:lstStyle/>
          <a:p>
            <a:r>
              <a:rPr kumimoji="1" lang="ja-JP" altLang="en-US" dirty="0">
                <a:solidFill>
                  <a:srgbClr val="FF0000"/>
                </a:solidFill>
              </a:rPr>
              <a:t>サイバー関連情報</a:t>
            </a:r>
            <a:r>
              <a:rPr kumimoji="1" lang="ja-JP" altLang="en-US" dirty="0"/>
              <a:t>（サイバー脅威・対策等に関する情報）</a:t>
            </a:r>
            <a:endParaRPr kumimoji="1" lang="en-US" altLang="ja-JP" dirty="0"/>
          </a:p>
          <a:p>
            <a:r>
              <a:rPr kumimoji="1" lang="ja-JP" altLang="en-US" dirty="0">
                <a:solidFill>
                  <a:srgbClr val="FF0000"/>
                </a:solidFill>
              </a:rPr>
              <a:t>規制制度関連情報</a:t>
            </a:r>
            <a:r>
              <a:rPr kumimoji="1" lang="ja-JP" altLang="en-US" dirty="0"/>
              <a:t>（審査等に係る検討・分析に関する情報）</a:t>
            </a:r>
            <a:endParaRPr kumimoji="1" lang="en-US" altLang="ja-JP" dirty="0"/>
          </a:p>
          <a:p>
            <a:r>
              <a:rPr kumimoji="1" lang="ja-JP" altLang="en-US" dirty="0">
                <a:solidFill>
                  <a:srgbClr val="FF0000"/>
                </a:solidFill>
              </a:rPr>
              <a:t>調査・分析・研究開発関連情報</a:t>
            </a:r>
            <a:r>
              <a:rPr kumimoji="1" lang="ja-JP" altLang="en-US" dirty="0"/>
              <a:t>（産業・技術戦略、サプライチェーン上の脆弱性等に関する情報）</a:t>
            </a:r>
            <a:endParaRPr kumimoji="1" lang="en-US" altLang="ja-JP" dirty="0"/>
          </a:p>
          <a:p>
            <a:r>
              <a:rPr kumimoji="1" lang="ja-JP" altLang="en-US" dirty="0">
                <a:solidFill>
                  <a:srgbClr val="FF0000"/>
                </a:solidFill>
              </a:rPr>
              <a:t>国際協力関連情報</a:t>
            </a:r>
            <a:r>
              <a:rPr kumimoji="1" lang="ja-JP" altLang="en-US" dirty="0"/>
              <a:t>（国際的な共同研究開発に関する情報）</a:t>
            </a:r>
          </a:p>
        </p:txBody>
      </p:sp>
      <p:sp>
        <p:nvSpPr>
          <p:cNvPr id="4" name="スライド番号プレースホルダー 3">
            <a:extLst>
              <a:ext uri="{FF2B5EF4-FFF2-40B4-BE49-F238E27FC236}">
                <a16:creationId xmlns:a16="http://schemas.microsoft.com/office/drawing/2014/main" id="{F91C6060-3DD9-D7B7-3DAC-43F740FADA53}"/>
              </a:ext>
            </a:extLst>
          </p:cNvPr>
          <p:cNvSpPr>
            <a:spLocks noGrp="1"/>
          </p:cNvSpPr>
          <p:nvPr>
            <p:ph type="sldNum" sz="quarter" idx="12"/>
          </p:nvPr>
        </p:nvSpPr>
        <p:spPr/>
        <p:txBody>
          <a:bodyPr/>
          <a:lstStyle/>
          <a:p>
            <a:fld id="{09B9841C-DB28-415D-BD98-1D865182E815}" type="slidenum">
              <a:rPr lang="ja-JP" altLang="en-US" smtClean="0"/>
              <a:pPr/>
              <a:t>8</a:t>
            </a:fld>
            <a:endParaRPr lang="ja-JP" altLang="en-US" dirty="0"/>
          </a:p>
        </p:txBody>
      </p:sp>
    </p:spTree>
    <p:extLst>
      <p:ext uri="{BB962C8B-B14F-4D97-AF65-F5344CB8AC3E}">
        <p14:creationId xmlns:p14="http://schemas.microsoft.com/office/powerpoint/2010/main" val="1464468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3F4696-CB4C-9487-60E6-93D962E40337}"/>
              </a:ext>
            </a:extLst>
          </p:cNvPr>
          <p:cNvSpPr>
            <a:spLocks noGrp="1"/>
          </p:cNvSpPr>
          <p:nvPr>
            <p:ph type="title"/>
          </p:nvPr>
        </p:nvSpPr>
        <p:spPr/>
        <p:txBody>
          <a:bodyPr/>
          <a:lstStyle/>
          <a:p>
            <a:r>
              <a:rPr kumimoji="1" lang="ja-JP" altLang="en-US" dirty="0"/>
              <a:t>法案の問題点②：秘密の拡大である</a:t>
            </a:r>
          </a:p>
        </p:txBody>
      </p:sp>
      <p:sp>
        <p:nvSpPr>
          <p:cNvPr id="3" name="コンテンツ プレースホルダー 2">
            <a:extLst>
              <a:ext uri="{FF2B5EF4-FFF2-40B4-BE49-F238E27FC236}">
                <a16:creationId xmlns:a16="http://schemas.microsoft.com/office/drawing/2014/main" id="{3AC2B918-304E-AFB9-FAFA-94A8F045A26F}"/>
              </a:ext>
            </a:extLst>
          </p:cNvPr>
          <p:cNvSpPr>
            <a:spLocks noGrp="1"/>
          </p:cNvSpPr>
          <p:nvPr>
            <p:ph idx="1"/>
          </p:nvPr>
        </p:nvSpPr>
        <p:spPr>
          <a:xfrm>
            <a:off x="677334" y="1700808"/>
            <a:ext cx="8803041" cy="4340555"/>
          </a:xfrm>
        </p:spPr>
        <p:txBody>
          <a:bodyPr>
            <a:normAutofit lnSpcReduction="10000"/>
          </a:bodyPr>
          <a:lstStyle/>
          <a:p>
            <a:r>
              <a:rPr kumimoji="1" lang="ja-JP" altLang="en-US" dirty="0"/>
              <a:t>特定秘密保護法では、特定秘密の対象は４分野（外交、防衛、テロ、スパイ活動）という限定があったはずだった。</a:t>
            </a:r>
            <a:endParaRPr kumimoji="1" lang="en-US" altLang="ja-JP" dirty="0"/>
          </a:p>
          <a:p>
            <a:r>
              <a:rPr kumimoji="1" lang="ja-JP" altLang="en-US" dirty="0"/>
              <a:t>しかし、報道によれば、政府は、漏えいによって安全保障に</a:t>
            </a:r>
            <a:r>
              <a:rPr kumimoji="1" lang="ja-JP" altLang="en-US" dirty="0">
                <a:solidFill>
                  <a:srgbClr val="FF0000"/>
                </a:solidFill>
              </a:rPr>
              <a:t>「著しい支障」</a:t>
            </a:r>
            <a:r>
              <a:rPr kumimoji="1" lang="ja-JP" altLang="en-US" dirty="0"/>
              <a:t>がある経済安保情報は「特定秘密」が適用できるとしており、</a:t>
            </a:r>
            <a:r>
              <a:rPr kumimoji="1" lang="ja-JP" altLang="en-US" dirty="0">
                <a:solidFill>
                  <a:srgbClr val="FF0000"/>
                </a:solidFill>
              </a:rPr>
              <a:t>法改正ではなく運用で特定秘密を拡大</a:t>
            </a:r>
            <a:r>
              <a:rPr kumimoji="1" lang="ja-JP" altLang="en-US" dirty="0">
                <a:solidFill>
                  <a:srgbClr val="404040"/>
                </a:solidFill>
              </a:rPr>
              <a:t>させよう</a:t>
            </a:r>
            <a:r>
              <a:rPr kumimoji="1" lang="ja-JP" altLang="en-US" dirty="0"/>
              <a:t>としている。</a:t>
            </a:r>
            <a:endParaRPr kumimoji="1" lang="en-US" altLang="ja-JP" dirty="0"/>
          </a:p>
          <a:p>
            <a:endParaRPr kumimoji="1" lang="ja-JP" altLang="en-US" dirty="0"/>
          </a:p>
          <a:p>
            <a:r>
              <a:rPr kumimoji="1" lang="ja-JP" altLang="en-US" dirty="0"/>
              <a:t>　しかも、本法案は、安全保障に</a:t>
            </a:r>
            <a:r>
              <a:rPr kumimoji="1" lang="ja-JP" altLang="en-US" dirty="0">
                <a:solidFill>
                  <a:srgbClr val="FF0000"/>
                </a:solidFill>
              </a:rPr>
              <a:t>「支障」</a:t>
            </a:r>
            <a:r>
              <a:rPr kumimoji="1" lang="ja-JP" altLang="en-US" dirty="0"/>
              <a:t>というレベルで、「重要経済安保情報」に指定。</a:t>
            </a:r>
            <a:endParaRPr kumimoji="1" lang="en-US" altLang="ja-JP" dirty="0"/>
          </a:p>
          <a:p>
            <a:r>
              <a:rPr kumimoji="1" lang="ja-JP" altLang="en-US" dirty="0"/>
              <a:t>範囲が広範かつ不明確であるため、恣意的に拡大していく可能性が高い。</a:t>
            </a:r>
          </a:p>
          <a:p>
            <a:endParaRPr kumimoji="1" lang="ja-JP" altLang="en-US" dirty="0"/>
          </a:p>
        </p:txBody>
      </p:sp>
      <p:sp>
        <p:nvSpPr>
          <p:cNvPr id="4" name="スライド番号プレースホルダー 3">
            <a:extLst>
              <a:ext uri="{FF2B5EF4-FFF2-40B4-BE49-F238E27FC236}">
                <a16:creationId xmlns:a16="http://schemas.microsoft.com/office/drawing/2014/main" id="{6273DC39-4A0C-63DB-811F-F6D63A00E5C9}"/>
              </a:ext>
            </a:extLst>
          </p:cNvPr>
          <p:cNvSpPr>
            <a:spLocks noGrp="1"/>
          </p:cNvSpPr>
          <p:nvPr>
            <p:ph type="sldNum" sz="quarter" idx="12"/>
          </p:nvPr>
        </p:nvSpPr>
        <p:spPr/>
        <p:txBody>
          <a:bodyPr/>
          <a:lstStyle/>
          <a:p>
            <a:fld id="{09B9841C-DB28-415D-BD98-1D865182E815}" type="slidenum">
              <a:rPr lang="ja-JP" altLang="en-US" smtClean="0"/>
              <a:pPr/>
              <a:t>9</a:t>
            </a:fld>
            <a:endParaRPr lang="ja-JP" altLang="en-US" dirty="0"/>
          </a:p>
        </p:txBody>
      </p:sp>
    </p:spTree>
    <p:extLst>
      <p:ext uri="{BB962C8B-B14F-4D97-AF65-F5344CB8AC3E}">
        <p14:creationId xmlns:p14="http://schemas.microsoft.com/office/powerpoint/2010/main" val="4076484117"/>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6242</TotalTime>
  <Words>3472</Words>
  <Application>Microsoft Office PowerPoint</Application>
  <PresentationFormat>ワイド画面</PresentationFormat>
  <Paragraphs>170</Paragraphs>
  <Slides>32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32</vt:i4>
      </vt:variant>
    </vt:vector>
  </HeadingPairs>
  <TitlesOfParts>
    <vt:vector size="37" baseType="lpstr">
      <vt:lpstr>Arial</vt:lpstr>
      <vt:lpstr>Calibri</vt:lpstr>
      <vt:lpstr>Trebuchet MS</vt:lpstr>
      <vt:lpstr>Wingdings 3</vt:lpstr>
      <vt:lpstr>ファセット</vt:lpstr>
      <vt:lpstr>経済安保版 秘密保護法案を廃案に！</vt:lpstr>
      <vt:lpstr>岸田政権が今国会に法案を提出</vt:lpstr>
      <vt:lpstr>法案の内容</vt:lpstr>
      <vt:lpstr>３つの要素から成り立つ</vt:lpstr>
      <vt:lpstr>特定秘密保護法と同じ構図</vt:lpstr>
      <vt:lpstr>法案の問題点①：定義が広範で不明確</vt:lpstr>
      <vt:lpstr>「重要経済基盤保護情報」とは</vt:lpstr>
      <vt:lpstr>有識者会議の「最終とりまとめ」が挙げていた情報指定の範囲の候補は以下の４つ </vt:lpstr>
      <vt:lpstr>法案の問題点②：秘密の拡大である</vt:lpstr>
      <vt:lpstr>秘密の複層的な管理</vt:lpstr>
      <vt:lpstr>政府が「保有」している情報と言うが</vt:lpstr>
      <vt:lpstr>法案の問題点③：冤罪の温床になりうる</vt:lpstr>
      <vt:lpstr>大川原化工機事件 経済安保の名の下に起きた悲惨な冤罪事件</vt:lpstr>
      <vt:lpstr>２０２１年版の警察白書</vt:lpstr>
      <vt:lpstr>警察白書では どのように取り扱われていたか</vt:lpstr>
      <vt:lpstr>警察白書の記載を振り返る</vt:lpstr>
      <vt:lpstr>警視庁の輝かしい功績として 位置づけられていた</vt:lpstr>
      <vt:lpstr>長期勾留の中で相談役のA氏は死亡</vt:lpstr>
      <vt:lpstr>現職警察官が「捏造」と証言</vt:lpstr>
      <vt:lpstr>経済安保の名の下に ここまで深刻な冤罪が生み出された</vt:lpstr>
      <vt:lpstr>法案の問題点④：適性評価によるプライバシー侵害のおそれ</vt:lpstr>
      <vt:lpstr>周辺の人も調べられる</vt:lpstr>
      <vt:lpstr>監視社会化 内閣総理大臣の下の巨大な情報機関</vt:lpstr>
      <vt:lpstr>法案の問題点⑤：監視機関の欠如</vt:lpstr>
      <vt:lpstr>ツワネ原則とは</vt:lpstr>
      <vt:lpstr>ツワネ原則の内容</vt:lpstr>
      <vt:lpstr>ツワネ原則の内容（続き）</vt:lpstr>
      <vt:lpstr>国連・自由権規約委員会からも勧告</vt:lpstr>
      <vt:lpstr>アメリカの法制度との比較</vt:lpstr>
      <vt:lpstr>まとめ 秘密保護法の拡大に他ならない</vt:lpstr>
      <vt:lpstr>経済安保版・秘密保護法案に反対しよう！</vt:lpstr>
      <vt:lpstr>ご清聴ありがとうございました</vt:lpstr>
    </vt:vector>
  </TitlesOfParts>
  <Company>東京共同法律事務所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海渡雄一</dc:creator>
  <cp:lastModifiedBy>立彦 林</cp:lastModifiedBy>
  <cp:revision>531</cp:revision>
  <cp:lastPrinted>2024-03-21T08:45:05Z</cp:lastPrinted>
  <dcterms:created xsi:type="dcterms:W3CDTF">2007-10-07T04:52:15Z</dcterms:created>
  <dcterms:modified xsi:type="dcterms:W3CDTF">2024-03-21T13:19:38Z</dcterms:modified>
</cp:coreProperties>
</file>